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8" r:id="rId3"/>
    <p:sldId id="259" r:id="rId4"/>
    <p:sldId id="275" r:id="rId5"/>
    <p:sldId id="284" r:id="rId6"/>
    <p:sldId id="262" r:id="rId7"/>
    <p:sldId id="263" r:id="rId8"/>
    <p:sldId id="268" r:id="rId9"/>
    <p:sldId id="285" r:id="rId10"/>
    <p:sldId id="274" r:id="rId11"/>
    <p:sldId id="269" r:id="rId12"/>
    <p:sldId id="286" r:id="rId13"/>
    <p:sldId id="276" r:id="rId14"/>
    <p:sldId id="288" r:id="rId15"/>
    <p:sldId id="287" r:id="rId16"/>
    <p:sldId id="279" r:id="rId17"/>
    <p:sldId id="282" r:id="rId18"/>
    <p:sldId id="270" r:id="rId19"/>
    <p:sldId id="271" r:id="rId20"/>
    <p:sldId id="272" r:id="rId21"/>
    <p:sldId id="273" r:id="rId22"/>
    <p:sldId id="2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66" autoAdjust="0"/>
  </p:normalViewPr>
  <p:slideViewPr>
    <p:cSldViewPr>
      <p:cViewPr>
        <p:scale>
          <a:sx n="60" d="100"/>
          <a:sy n="60" d="100"/>
        </p:scale>
        <p:origin x="-165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82B72-9EDC-4D80-84C1-A6F3E6140006}"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FBF0FC-1C6C-4069-B0C0-31D976E6A5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এখানে স্লাইডে উল্লেখিত ভিডিও অনুসারে এই প্রশ্নগুলো করতে পারেন-</a:t>
            </a:r>
            <a:r>
              <a:rPr lang="en-US" baseline="0" dirty="0" smtClean="0"/>
              <a:t>1. </a:t>
            </a:r>
            <a:r>
              <a:rPr lang="bn-BD" sz="1200" baseline="0" dirty="0" smtClean="0">
                <a:latin typeface="NikoshBAN" pitchFamily="2" charset="0"/>
                <a:cs typeface="NikoshBAN" pitchFamily="2" charset="0"/>
              </a:rPr>
              <a:t>ঘর্ষণের পর চিরুনি পানির ধারাকে আকর্ষণ করছে কেনো</a:t>
            </a:r>
            <a:r>
              <a:rPr lang="bn-BD" sz="1200" dirty="0" smtClean="0">
                <a:latin typeface="NikoshBAN" pitchFamily="2" charset="0"/>
                <a:cs typeface="NikoshBAN" pitchFamily="2" charset="0"/>
              </a:rPr>
              <a:t>?</a:t>
            </a:r>
            <a:r>
              <a:rPr lang="en-US" sz="1200" dirty="0" smtClean="0">
                <a:latin typeface="NikoshBAN" pitchFamily="2" charset="0"/>
                <a:cs typeface="NikoshBAN" pitchFamily="2" charset="0"/>
              </a:rPr>
              <a:t> 2. </a:t>
            </a:r>
            <a:r>
              <a:rPr lang="bn-BD" sz="1200" dirty="0" smtClean="0">
                <a:latin typeface="NikoshBAN" pitchFamily="2" charset="0"/>
                <a:cs typeface="NikoshBAN" pitchFamily="2" charset="0"/>
              </a:rPr>
              <a:t>এ ধরনের</a:t>
            </a:r>
            <a:r>
              <a:rPr lang="bn-BD" sz="1200" baseline="0" dirty="0" smtClean="0">
                <a:latin typeface="NikoshBAN" pitchFamily="2" charset="0"/>
                <a:cs typeface="NikoshBAN" pitchFamily="2" charset="0"/>
              </a:rPr>
              <a:t> আকর্ষণে কোনো বল কাজ করছে কী </a:t>
            </a:r>
            <a:r>
              <a:rPr lang="bn-BD" sz="1200" dirty="0" smtClean="0">
                <a:latin typeface="NikoshBAN" pitchFamily="2" charset="0"/>
                <a:cs typeface="NikoshBAN" pitchFamily="2" charset="0"/>
              </a:rPr>
              <a:t>?</a:t>
            </a:r>
            <a:r>
              <a:rPr lang="en-US" sz="1200" dirty="0" smtClean="0">
                <a:latin typeface="NikoshBAN" pitchFamily="2" charset="0"/>
                <a:cs typeface="NikoshBAN" pitchFamily="2" charset="0"/>
              </a:rPr>
              <a:t> 3. </a:t>
            </a:r>
            <a:r>
              <a:rPr lang="bn-BD" sz="1200" dirty="0" smtClean="0">
                <a:latin typeface="NikoshBAN" pitchFamily="2" charset="0"/>
                <a:cs typeface="NikoshBAN" pitchFamily="2" charset="0"/>
              </a:rPr>
              <a:t>এ </a:t>
            </a:r>
            <a:r>
              <a:rPr lang="bn-BD" sz="1200" baseline="0" dirty="0" smtClean="0">
                <a:latin typeface="NikoshBAN" pitchFamily="2" charset="0"/>
                <a:cs typeface="NikoshBAN" pitchFamily="2" charset="0"/>
              </a:rPr>
              <a:t>আকর্ষণ</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বল কী ধরনের বল </a:t>
            </a:r>
            <a:r>
              <a:rPr lang="bn-BD" sz="1200" dirty="0" smtClean="0">
                <a:latin typeface="NikoshBAN" pitchFamily="2" charset="0"/>
                <a:cs typeface="NikoshBAN" pitchFamily="2" charset="0"/>
              </a:rPr>
              <a:t>? </a:t>
            </a:r>
            <a:r>
              <a:rPr lang="bn-BD" baseline="0" dirty="0" smtClean="0"/>
              <a:t>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p:txBody>
      </p:sp>
      <p:sp>
        <p:nvSpPr>
          <p:cNvPr id="4" name="Slide Number Placeholder 3"/>
          <p:cNvSpPr>
            <a:spLocks noGrp="1"/>
          </p:cNvSpPr>
          <p:nvPr>
            <p:ph type="sldNum" sz="quarter" idx="10"/>
          </p:nvPr>
        </p:nvSpPr>
        <p:spPr/>
        <p:txBody>
          <a:bodyPr/>
          <a:lstStyle/>
          <a:p>
            <a:fld id="{CEFBF0FC-1C6C-4069-B0C0-31D976E6A502}"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p:txBody>
      </p:sp>
      <p:sp>
        <p:nvSpPr>
          <p:cNvPr id="4" name="Slide Number Placeholder 3"/>
          <p:cNvSpPr>
            <a:spLocks noGrp="1"/>
          </p:cNvSpPr>
          <p:nvPr>
            <p:ph type="sldNum" sz="quarter" idx="10"/>
          </p:nvPr>
        </p:nvSpPr>
        <p:spPr/>
        <p:txBody>
          <a:bodyPr/>
          <a:lstStyle/>
          <a:p>
            <a:fld id="{CEFBF0FC-1C6C-4069-B0C0-31D976E6A502}"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এখানে</a:t>
            </a:r>
            <a:r>
              <a:rPr lang="bn-BD" baseline="0" dirty="0" smtClean="0"/>
              <a:t> শিক্ষার্থীরা চতুর্থ শিখনফল অর্জন করতে সমর্থ হয়েছে কি-না তা জানার জন্য এ ধরনের দলগত কাজের ব্যবস্থা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পাঠটি সম্পর্কে সার্বিকভাবে জানার জন্য মূল্যায়নের ব্যবস্থা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ও  দ্বিতীয় শিখনফল অর্জনের উদ্দেশ্যে এই স্লাইডটি প্রদর্শন করা হয়েছে।  এখানে  প্রথমে প্রথম শিখনফল অর্জনের চেষ্টা করাই ভালো। শিক্ষর্থীর সক্রিয় অংশগ্রহণ নিশ্চিত করতে কয়েকজন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ভিডিও –এর অনুরূপ পরীক্ষণ প্রদর্শন এবং </a:t>
            </a:r>
            <a:r>
              <a:rPr lang="bn-BD" baseline="0" dirty="0" smtClean="0"/>
              <a:t>প্রশ্নোত্তরের মাধ্যমে </a:t>
            </a:r>
            <a:r>
              <a:rPr lang="bn-BD" sz="1200" kern="1200" baseline="0" dirty="0" smtClean="0">
                <a:solidFill>
                  <a:schemeClr val="tx1"/>
                </a:solidFill>
                <a:latin typeface="+mn-lt"/>
                <a:ea typeface="+mn-ea"/>
                <a:cs typeface="+mn-cs"/>
              </a:rPr>
              <a:t>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kern="1200" baseline="0" dirty="0" smtClean="0">
                <a:solidFill>
                  <a:schemeClr val="tx1"/>
                </a:solidFill>
                <a:latin typeface="+mn-lt"/>
                <a:ea typeface="+mn-ea"/>
                <a:cs typeface="+mn-cs"/>
              </a:rPr>
              <a:t>দ্বিতীয় শিখনফল অর্জনের উদ্দেশ্যে এই স্লাইডটি প্রদর্শন করা হয়েছে।   শিক্ষর্থীর সক্রিয় অংশগ্রহণ নিশ্চিত করতে </a:t>
            </a:r>
            <a:r>
              <a:rPr lang="bn-BD" baseline="0" dirty="0" smtClean="0"/>
              <a:t>এনিমেশনটি দেখিয়ে</a:t>
            </a:r>
            <a:r>
              <a:rPr lang="bn-BD" sz="1200" kern="1200" baseline="0" dirty="0" smtClean="0">
                <a:solidFill>
                  <a:schemeClr val="tx1"/>
                </a:solidFill>
                <a:latin typeface="+mn-lt"/>
                <a:ea typeface="+mn-ea"/>
                <a:cs typeface="+mn-cs"/>
              </a:rPr>
              <a:t> </a:t>
            </a:r>
            <a:r>
              <a:rPr lang="bn-BD" baseline="0" dirty="0" smtClean="0"/>
              <a:t>প্রশ্নোত্তরের মাধ্যমে </a:t>
            </a:r>
            <a:r>
              <a:rPr lang="bn-BD" sz="1200" kern="1200" baseline="0" dirty="0" smtClean="0">
                <a:solidFill>
                  <a:schemeClr val="tx1"/>
                </a:solidFill>
                <a:latin typeface="+mn-lt"/>
                <a:ea typeface="+mn-ea"/>
                <a:cs typeface="+mn-cs"/>
              </a:rPr>
              <a:t>আধানগুলোর নির্ভরশীল নিয়ামকগুলো শিক্ষার্থীদের কাছ থেকে আদায় করার চেষ্টা করতে পারেন এবং শিক্ষার্থীদের দিয়েই বোর্ডে সূত্রটি লেখিয়ে নিলে ভালো হয়।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শিক্ষার্থীদের জ্ঞান ও অনুধাবন দক্ষতা পরিমাপের জন্য এ ধরনের জোড়ায় কাজ দিতে পারেন</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284F1-7965-4118-B836-798F2E1E69B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284F1-7965-4118-B836-798F2E1E69B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284F1-7965-4118-B836-798F2E1E69B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5C77B-4FCD-4C85-8C55-4034F1444EFD}"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F4594C-110F-4C7D-A7DE-6209DAD1D73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284F1-7965-4118-B836-798F2E1E69B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284F1-7965-4118-B836-798F2E1E69B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284F1-7965-4118-B836-798F2E1E69B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284F1-7965-4118-B836-798F2E1E69B9}"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284F1-7965-4118-B836-798F2E1E69B9}"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84F1-7965-4118-B836-798F2E1E69B9}"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284F1-7965-4118-B836-798F2E1E69B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284F1-7965-4118-B836-798F2E1E69B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84F1-7965-4118-B836-798F2E1E69B9}"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D0EF-EA70-4170-ABB2-EC23804345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5C77B-4FCD-4C85-8C55-4034F1444EF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4594C-110F-4C7D-A7DE-6209DAD1D73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gif"/><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43.gif"/></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oleObject" Target="../embeddings/oleObject2.bin"/><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latin typeface="NikoshBAN" pitchFamily="2" charset="0"/>
                <a:cs typeface="NikoshBAN" pitchFamily="2" charset="0"/>
              </a:rPr>
              <a:t>এই পাঠটি শ্রেণিকক্ষে </a:t>
            </a:r>
            <a:r>
              <a:rPr lang="bn-BD" sz="3000" smtClean="0">
                <a:latin typeface="NikoshBAN" pitchFamily="2" charset="0"/>
                <a:cs typeface="NikoshBAN" pitchFamily="2" charset="0"/>
              </a:rPr>
              <a:t>উপস্থাপনের </a:t>
            </a:r>
            <a:r>
              <a:rPr lang="bn-BD" sz="3000" smtClean="0">
                <a:solidFill>
                  <a:prstClr val="black"/>
                </a:solidFill>
                <a:latin typeface="NikoshBAN" pitchFamily="2" charset="0"/>
                <a:cs typeface="NikoshBAN" pitchFamily="2" charset="0"/>
              </a:rPr>
              <a:t>জন্য </a:t>
            </a:r>
            <a:r>
              <a:rPr lang="bn-BD" sz="3000" smtClean="0">
                <a:latin typeface="NikoshBAN" pitchFamily="2" charset="0"/>
                <a:cs typeface="NikoshBAN" pitchFamily="2" charset="0"/>
              </a:rPr>
              <a:t>প্রয়োজনীয় </a:t>
            </a:r>
            <a:r>
              <a:rPr lang="bn-BD" sz="3000" dirty="0" smtClean="0">
                <a:latin typeface="NikoshBAN" pitchFamily="2" charset="0"/>
                <a:cs typeface="NikoshBAN" pitchFamily="2" charset="0"/>
              </a:rPr>
              <a:t>পরামর্শ প্রতিটি</a:t>
            </a:r>
          </a:p>
          <a:p>
            <a:r>
              <a:rPr lang="bn-BD" sz="3000" dirty="0" smtClean="0">
                <a:latin typeface="NikoshBAN" pitchFamily="2" charset="0"/>
                <a:cs typeface="NikoshBAN" pitchFamily="2" charset="0"/>
              </a:rPr>
              <a:t>স্লাইডের নিচে অর্থাৎ </a:t>
            </a:r>
            <a:r>
              <a:rPr lang="en-US" sz="3000" dirty="0" smtClean="0">
                <a:latin typeface="NikoshBAN" pitchFamily="2" charset="0"/>
                <a:cs typeface="NikoshBAN" pitchFamily="2" charset="0"/>
              </a:rPr>
              <a:t>Slide Note </a:t>
            </a:r>
            <a:r>
              <a:rPr lang="bn-BD" sz="3000" dirty="0" smtClean="0">
                <a:latin typeface="NikoshBAN" pitchFamily="2" charset="0"/>
                <a:cs typeface="NikoshBAN" pitchFamily="2" charset="0"/>
              </a:rPr>
              <a:t>এ সংযোজন করা হয়েছে</a:t>
            </a:r>
            <a:r>
              <a:rPr lang="en-US" sz="3000" dirty="0" smtClean="0">
                <a:latin typeface="NikoshBAN" pitchFamily="2" charset="0"/>
                <a:cs typeface="NikoshBAN" pitchFamily="2" charset="0"/>
              </a:rPr>
              <a:t> </a:t>
            </a:r>
            <a:endParaRPr lang="bn-BD" sz="3000" dirty="0" smtClean="0">
              <a:latin typeface="NikoshBAN" pitchFamily="2" charset="0"/>
              <a:cs typeface="NikoshBAN" pitchFamily="2" charset="0"/>
            </a:endParaRPr>
          </a:p>
          <a:p>
            <a:r>
              <a:rPr lang="bn-BD" sz="3000" dirty="0" smtClean="0">
                <a:latin typeface="NikoshBAN" pitchFamily="2" charset="0"/>
                <a:cs typeface="NikoshBAN" pitchFamily="2" charset="0"/>
              </a:rPr>
              <a:t>যাতে শ্রেণিকার্যক্রম শিক্ষার্থীদের সক্রিয় অংশগ্রহণে পাঠটি শিক্ষার্থীকেন্দ্রিক</a:t>
            </a:r>
          </a:p>
          <a:p>
            <a:r>
              <a:rPr lang="bn-BD" sz="3000" dirty="0" smtClean="0">
                <a:latin typeface="NikoshBAN" pitchFamily="2" charset="0"/>
                <a:cs typeface="NikoshBAN" pitchFamily="2" charset="0"/>
              </a:rPr>
              <a:t> হয়। আশা করি সম্মানিত শিক্ষকগণ পাঠটি উপস্থাপনের পূর্বে  উল্লেখিত</a:t>
            </a:r>
          </a:p>
          <a:p>
            <a:r>
              <a:rPr lang="bn-BD" sz="3000" dirty="0" smtClean="0">
                <a:latin typeface="NikoshBAN" pitchFamily="2" charset="0"/>
                <a:cs typeface="NikoshBAN" pitchFamily="2" charset="0"/>
              </a:rPr>
              <a:t> </a:t>
            </a:r>
            <a:r>
              <a:rPr lang="en-US" sz="3000" dirty="0" smtClean="0">
                <a:latin typeface="NikoshBAN" pitchFamily="2" charset="0"/>
                <a:cs typeface="NikoshBAN" pitchFamily="2" charset="0"/>
              </a:rPr>
              <a:t>Note </a:t>
            </a:r>
            <a:r>
              <a:rPr lang="bn-BD" sz="3000" dirty="0" smtClean="0">
                <a:latin typeface="NikoshBAN" pitchFamily="2" charset="0"/>
                <a:cs typeface="NikoshBAN" pitchFamily="2" charset="0"/>
              </a:rPr>
              <a:t>দেখে নেবেন</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এবং </a:t>
            </a:r>
            <a:r>
              <a:rPr lang="en-US" sz="3000" dirty="0" smtClean="0">
                <a:latin typeface="NikoshBAN" pitchFamily="2" charset="0"/>
                <a:cs typeface="NikoshBAN" pitchFamily="2" charset="0"/>
              </a:rPr>
              <a:t>F</a:t>
            </a:r>
            <a:r>
              <a:rPr lang="en-US" sz="3000" dirty="0" smtClean="0">
                <a:latin typeface="Times New Roman" pitchFamily="18" charset="0"/>
                <a:cs typeface="Times New Roman" pitchFamily="18" charset="0"/>
              </a:rPr>
              <a:t>5 </a:t>
            </a:r>
            <a:r>
              <a:rPr lang="bn-BD" sz="3000" dirty="0" smtClean="0">
                <a:latin typeface="NikoshBAN" pitchFamily="2" charset="0"/>
                <a:cs typeface="NikoshBAN" pitchFamily="2" charset="0"/>
              </a:rPr>
              <a:t>চেপে উপস্থাপন শুরু করতে পারেন।</a:t>
            </a:r>
            <a:endParaRPr lang="en-US" sz="30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30" name="Straight Arrow Connector 29"/>
          <p:cNvCxnSpPr/>
          <p:nvPr/>
        </p:nvCxnSpPr>
        <p:spPr>
          <a:xfrm flipH="1" flipV="1">
            <a:off x="503480" y="818562"/>
            <a:ext cx="3306520" cy="2915238"/>
          </a:xfrm>
          <a:prstGeom prst="straightConnector1">
            <a:avLst/>
          </a:prstGeom>
          <a:ln w="38100">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2" name="Picture 21" descr="Nuclus.png"/>
          <p:cNvPicPr>
            <a:picLocks noChangeAspect="1"/>
          </p:cNvPicPr>
          <p:nvPr/>
        </p:nvPicPr>
        <p:blipFill>
          <a:blip r:embed="rId3" cstate="print"/>
          <a:srcRect l="9951" t="21010" r="19980" b="11840"/>
          <a:stretch>
            <a:fillRect/>
          </a:stretch>
        </p:blipFill>
        <p:spPr>
          <a:xfrm>
            <a:off x="1261242" y="1434662"/>
            <a:ext cx="5123792" cy="4934608"/>
          </a:xfrm>
          <a:prstGeom prst="rect">
            <a:avLst/>
          </a:prstGeom>
        </p:spPr>
      </p:pic>
      <p:grpSp>
        <p:nvGrpSpPr>
          <p:cNvPr id="47" name="Group 46"/>
          <p:cNvGrpSpPr/>
          <p:nvPr/>
        </p:nvGrpSpPr>
        <p:grpSpPr>
          <a:xfrm>
            <a:off x="-1037239" y="251298"/>
            <a:ext cx="2424605" cy="1364668"/>
            <a:chOff x="-1037239" y="251298"/>
            <a:chExt cx="2424605" cy="1364668"/>
          </a:xfrm>
        </p:grpSpPr>
        <p:grpSp>
          <p:nvGrpSpPr>
            <p:cNvPr id="34" name="Group 33"/>
            <p:cNvGrpSpPr/>
            <p:nvPr/>
          </p:nvGrpSpPr>
          <p:grpSpPr>
            <a:xfrm>
              <a:off x="762000" y="990600"/>
              <a:ext cx="625366" cy="625366"/>
              <a:chOff x="2057400" y="5420980"/>
              <a:chExt cx="998870" cy="998870"/>
            </a:xfrm>
          </p:grpSpPr>
          <p:pic>
            <p:nvPicPr>
              <p:cNvPr id="3" name="Picture 2" descr="Pingpong Ball.png"/>
              <p:cNvPicPr>
                <a:picLocks noChangeAspect="1"/>
              </p:cNvPicPr>
              <p:nvPr/>
            </p:nvPicPr>
            <p:blipFill>
              <a:blip r:embed="rId4" cstate="print"/>
              <a:stretch>
                <a:fillRect/>
              </a:stretch>
            </p:blipFill>
            <p:spPr>
              <a:xfrm>
                <a:off x="2057400" y="5420980"/>
                <a:ext cx="998870" cy="998870"/>
              </a:xfrm>
              <a:prstGeom prst="rect">
                <a:avLst/>
              </a:prstGeom>
            </p:spPr>
          </p:pic>
          <p:sp>
            <p:nvSpPr>
              <p:cNvPr id="17" name="Plus 16"/>
              <p:cNvSpPr/>
              <p:nvPr/>
            </p:nvSpPr>
            <p:spPr>
              <a:xfrm>
                <a:off x="2305050" y="5715000"/>
                <a:ext cx="457200" cy="3810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descr="hand-1.png"/>
            <p:cNvPicPr>
              <a:picLocks noChangeAspect="1"/>
            </p:cNvPicPr>
            <p:nvPr/>
          </p:nvPicPr>
          <p:blipFill>
            <a:blip r:embed="rId5" cstate="print"/>
            <a:stretch>
              <a:fillRect/>
            </a:stretch>
          </p:blipFill>
          <p:spPr>
            <a:xfrm rot="904506">
              <a:off x="-1037239" y="251298"/>
              <a:ext cx="2074477" cy="1073495"/>
            </a:xfrm>
            <a:prstGeom prst="rect">
              <a:avLst/>
            </a:prstGeom>
          </p:spPr>
        </p:pic>
      </p:grpSp>
      <p:grpSp>
        <p:nvGrpSpPr>
          <p:cNvPr id="41" name="Group 40"/>
          <p:cNvGrpSpPr/>
          <p:nvPr/>
        </p:nvGrpSpPr>
        <p:grpSpPr>
          <a:xfrm>
            <a:off x="2727434" y="2651234"/>
            <a:ext cx="625366" cy="625366"/>
            <a:chOff x="2057400" y="5420980"/>
            <a:chExt cx="998870" cy="998870"/>
          </a:xfrm>
        </p:grpSpPr>
        <p:pic>
          <p:nvPicPr>
            <p:cNvPr id="42" name="Picture 41" descr="Pingpong Ball.png"/>
            <p:cNvPicPr>
              <a:picLocks noChangeAspect="1"/>
            </p:cNvPicPr>
            <p:nvPr/>
          </p:nvPicPr>
          <p:blipFill>
            <a:blip r:embed="rId4" cstate="print"/>
            <a:stretch>
              <a:fillRect/>
            </a:stretch>
          </p:blipFill>
          <p:spPr>
            <a:xfrm>
              <a:off x="2057400" y="5420980"/>
              <a:ext cx="998870" cy="998870"/>
            </a:xfrm>
            <a:prstGeom prst="rect">
              <a:avLst/>
            </a:prstGeom>
          </p:spPr>
        </p:pic>
        <p:sp>
          <p:nvSpPr>
            <p:cNvPr id="43" name="Plus 42"/>
            <p:cNvSpPr/>
            <p:nvPr/>
          </p:nvSpPr>
          <p:spPr>
            <a:xfrm>
              <a:off x="2305050" y="5715000"/>
              <a:ext cx="457200" cy="3810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762000" y="990600"/>
            <a:ext cx="625366" cy="625366"/>
            <a:chOff x="2057400" y="5420980"/>
            <a:chExt cx="998870" cy="998870"/>
          </a:xfrm>
        </p:grpSpPr>
        <p:pic>
          <p:nvPicPr>
            <p:cNvPr id="45" name="Picture 44" descr="Pingpong Ball.png"/>
            <p:cNvPicPr>
              <a:picLocks noChangeAspect="1"/>
            </p:cNvPicPr>
            <p:nvPr/>
          </p:nvPicPr>
          <p:blipFill>
            <a:blip r:embed="rId4" cstate="print"/>
            <a:stretch>
              <a:fillRect/>
            </a:stretch>
          </p:blipFill>
          <p:spPr>
            <a:xfrm>
              <a:off x="2057400" y="5420980"/>
              <a:ext cx="998870" cy="998870"/>
            </a:xfrm>
            <a:prstGeom prst="rect">
              <a:avLst/>
            </a:prstGeom>
          </p:spPr>
        </p:pic>
        <p:sp>
          <p:nvSpPr>
            <p:cNvPr id="46" name="Plus 45"/>
            <p:cNvSpPr/>
            <p:nvPr/>
          </p:nvSpPr>
          <p:spPr>
            <a:xfrm>
              <a:off x="2305050" y="5715000"/>
              <a:ext cx="457200" cy="3810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ame 20"/>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1463566" y="1524000"/>
            <a:ext cx="4648200" cy="46482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57600" y="4267200"/>
            <a:ext cx="393056" cy="523220"/>
          </a:xfrm>
          <a:prstGeom prst="rect">
            <a:avLst/>
          </a:prstGeom>
          <a:noFill/>
        </p:spPr>
        <p:txBody>
          <a:bodyPr wrap="none" rtlCol="0">
            <a:spAutoFit/>
          </a:bodyPr>
          <a:lstStyle/>
          <a:p>
            <a:r>
              <a:rPr lang="en-US" sz="2800" dirty="0" smtClean="0">
                <a:solidFill>
                  <a:srgbClr val="FF0000"/>
                </a:solidFill>
              </a:rPr>
              <a:t>A</a:t>
            </a:r>
            <a:endParaRPr lang="en-US" sz="2800" dirty="0">
              <a:solidFill>
                <a:srgbClr val="FF0000"/>
              </a:solidFill>
            </a:endParaRPr>
          </a:p>
        </p:txBody>
      </p:sp>
      <p:grpSp>
        <p:nvGrpSpPr>
          <p:cNvPr id="50" name="Group 49"/>
          <p:cNvGrpSpPr/>
          <p:nvPr/>
        </p:nvGrpSpPr>
        <p:grpSpPr>
          <a:xfrm>
            <a:off x="390710" y="685800"/>
            <a:ext cx="7991290" cy="990600"/>
            <a:chOff x="715261" y="381000"/>
            <a:chExt cx="7991290" cy="990600"/>
          </a:xfrm>
        </p:grpSpPr>
        <p:sp>
          <p:nvSpPr>
            <p:cNvPr id="38" name="Down Arrow Callout 37"/>
            <p:cNvSpPr/>
            <p:nvPr/>
          </p:nvSpPr>
          <p:spPr>
            <a:xfrm>
              <a:off x="762000" y="381000"/>
              <a:ext cx="7848600" cy="990600"/>
            </a:xfrm>
            <a:prstGeom prst="downArrowCallout">
              <a:avLst>
                <a:gd name="adj1" fmla="val 28183"/>
                <a:gd name="adj2" fmla="val 25000"/>
                <a:gd name="adj3" fmla="val 25000"/>
                <a:gd name="adj4" fmla="val 64977"/>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15261" y="405825"/>
              <a:ext cx="7991290"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A</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বস্তুর চারিদিকের এই অঞ্চলে কোনো চার্জ আনলে কী ঘটছে?</a:t>
              </a:r>
              <a:endParaRPr lang="en-US" sz="3200" dirty="0">
                <a:latin typeface="NikoshBAN" pitchFamily="2" charset="0"/>
                <a:cs typeface="NikoshBAN" pitchFamily="2" charset="0"/>
              </a:endParaRPr>
            </a:p>
          </p:txBody>
        </p:sp>
      </p:grpSp>
      <p:grpSp>
        <p:nvGrpSpPr>
          <p:cNvPr id="56" name="Group 55"/>
          <p:cNvGrpSpPr/>
          <p:nvPr/>
        </p:nvGrpSpPr>
        <p:grpSpPr>
          <a:xfrm>
            <a:off x="1479332" y="609600"/>
            <a:ext cx="5791200" cy="1098332"/>
            <a:chOff x="6248400" y="1981200"/>
            <a:chExt cx="5791200" cy="1143000"/>
          </a:xfrm>
        </p:grpSpPr>
        <p:sp>
          <p:nvSpPr>
            <p:cNvPr id="39" name="Down Arrow Callout 38"/>
            <p:cNvSpPr/>
            <p:nvPr/>
          </p:nvSpPr>
          <p:spPr>
            <a:xfrm>
              <a:off x="6248400" y="1981200"/>
              <a:ext cx="5791200" cy="1143000"/>
            </a:xfrm>
            <a:prstGeom prst="downArrowCallou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260037" y="2057400"/>
              <a:ext cx="576792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A</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বস্তুর চারিদিকের এই অঞ্চলকে কী বলবে?</a:t>
              </a:r>
              <a:endParaRPr lang="en-US" sz="3200" dirty="0"/>
            </a:p>
          </p:txBody>
        </p:sp>
      </p:grpSp>
      <p:grpSp>
        <p:nvGrpSpPr>
          <p:cNvPr id="36" name="Group 35"/>
          <p:cNvGrpSpPr/>
          <p:nvPr/>
        </p:nvGrpSpPr>
        <p:grpSpPr>
          <a:xfrm>
            <a:off x="3429000" y="3429000"/>
            <a:ext cx="861848" cy="861848"/>
            <a:chOff x="3429000" y="3429000"/>
            <a:chExt cx="861848" cy="861848"/>
          </a:xfrm>
        </p:grpSpPr>
        <p:grpSp>
          <p:nvGrpSpPr>
            <p:cNvPr id="37" name="Group 36"/>
            <p:cNvGrpSpPr/>
            <p:nvPr/>
          </p:nvGrpSpPr>
          <p:grpSpPr>
            <a:xfrm>
              <a:off x="3429000" y="3429000"/>
              <a:ext cx="861848" cy="861848"/>
              <a:chOff x="2590800" y="3429000"/>
              <a:chExt cx="861848" cy="861848"/>
            </a:xfrm>
          </p:grpSpPr>
          <p:pic>
            <p:nvPicPr>
              <p:cNvPr id="25" name="Picture 24" descr="Pingpong Ball.png"/>
              <p:cNvPicPr>
                <a:picLocks noChangeAspect="1"/>
              </p:cNvPicPr>
              <p:nvPr/>
            </p:nvPicPr>
            <p:blipFill>
              <a:blip r:embed="rId4" cstate="print"/>
              <a:stretch>
                <a:fillRect/>
              </a:stretch>
            </p:blipFill>
            <p:spPr>
              <a:xfrm>
                <a:off x="2590800" y="3429000"/>
                <a:ext cx="861848" cy="861848"/>
              </a:xfrm>
              <a:prstGeom prst="rect">
                <a:avLst/>
              </a:prstGeom>
            </p:spPr>
          </p:pic>
          <p:sp>
            <p:nvSpPr>
              <p:cNvPr id="27" name="Plus 26"/>
              <p:cNvSpPr/>
              <p:nvPr/>
            </p:nvSpPr>
            <p:spPr>
              <a:xfrm>
                <a:off x="2667000" y="36468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Plus 32"/>
            <p:cNvSpPr/>
            <p:nvPr/>
          </p:nvSpPr>
          <p:spPr>
            <a:xfrm>
              <a:off x="3796517" y="35052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34"/>
            <p:cNvSpPr/>
            <p:nvPr/>
          </p:nvSpPr>
          <p:spPr>
            <a:xfrm>
              <a:off x="3810000" y="38100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2.77778E-6 -1.11111E-6 L 0.21423 0.24167 " pathEditMode="relative" rAng="0" ptsTypes="AA">
                                      <p:cBhvr>
                                        <p:cTn id="12" dur="2000" fill="hold"/>
                                        <p:tgtEl>
                                          <p:spTgt spid="47"/>
                                        </p:tgtEl>
                                        <p:attrNameLst>
                                          <p:attrName>ppt_x</p:attrName>
                                          <p:attrName>ppt_y</p:attrName>
                                        </p:attrNameLst>
                                      </p:cBhvr>
                                      <p:rCtr x="107" y="121"/>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4.72222E-6 4.07407E-6 L -0.12414 -0.13612 " pathEditMode="relative" rAng="0" ptsTypes="AA">
                                      <p:cBhvr>
                                        <p:cTn id="20" dur="2000" fill="hold"/>
                                        <p:tgtEl>
                                          <p:spTgt spid="41"/>
                                        </p:tgtEl>
                                        <p:attrNameLst>
                                          <p:attrName>ppt_x</p:attrName>
                                          <p:attrName>ppt_y</p:attrName>
                                        </p:attrNameLst>
                                      </p:cBhvr>
                                      <p:rCtr x="-62" y="-68"/>
                                    </p:animMotion>
                                  </p:childTnLst>
                                </p:cTn>
                              </p:par>
                            </p:childTnLst>
                          </p:cTn>
                        </p:par>
                      </p:childTnLst>
                    </p:cTn>
                  </p:par>
                  <p:par>
                    <p:cTn id="21" fill="hold">
                      <p:stCondLst>
                        <p:cond delay="indefinite"/>
                      </p:stCondLst>
                      <p:childTnLst>
                        <p:par>
                          <p:cTn id="22" fill="hold">
                            <p:stCondLst>
                              <p:cond delay="0"/>
                            </p:stCondLst>
                            <p:childTnLst>
                              <p:par>
                                <p:cTn id="23" presetID="18" presetClass="entr" presetSubtype="9"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trips(upLeft)">
                                      <p:cBhvr>
                                        <p:cTn id="25" dur="1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Effect transition="in" filter="fade">
                                      <p:cBhvr>
                                        <p:cTn id="32" dur="1000"/>
                                        <p:tgtEl>
                                          <p:spTgt spid="22"/>
                                        </p:tgtEl>
                                      </p:cBhvr>
                                    </p:animEffect>
                                  </p:childTnLst>
                                </p:cTn>
                              </p:par>
                            </p:childTnLst>
                          </p:cTn>
                        </p:par>
                        <p:par>
                          <p:cTn id="33" fill="hold">
                            <p:stCondLst>
                              <p:cond delay="1000"/>
                            </p:stCondLst>
                            <p:childTnLst>
                              <p:par>
                                <p:cTn id="34" presetID="21" presetClass="entr" presetSubtype="1"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heel(1)">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up)">
                                      <p:cBhvr>
                                        <p:cTn id="4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2" name="Picture 21" descr="Nuclus.png"/>
          <p:cNvPicPr>
            <a:picLocks noChangeAspect="1"/>
          </p:cNvPicPr>
          <p:nvPr/>
        </p:nvPicPr>
        <p:blipFill>
          <a:blip r:embed="rId3" cstate="print"/>
          <a:srcRect l="9951" t="21010" r="19980" b="11840"/>
          <a:stretch>
            <a:fillRect/>
          </a:stretch>
        </p:blipFill>
        <p:spPr>
          <a:xfrm>
            <a:off x="1261242" y="1434662"/>
            <a:ext cx="5123792" cy="4934608"/>
          </a:xfrm>
          <a:prstGeom prst="rect">
            <a:avLst/>
          </a:prstGeom>
        </p:spPr>
      </p:pic>
      <p:sp>
        <p:nvSpPr>
          <p:cNvPr id="21" name="Frame 20"/>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1463566" y="1524000"/>
            <a:ext cx="4648200" cy="46482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57600" y="4267200"/>
            <a:ext cx="393056" cy="523220"/>
          </a:xfrm>
          <a:prstGeom prst="rect">
            <a:avLst/>
          </a:prstGeom>
          <a:noFill/>
        </p:spPr>
        <p:txBody>
          <a:bodyPr wrap="none" rtlCol="0">
            <a:spAutoFit/>
          </a:bodyPr>
          <a:lstStyle/>
          <a:p>
            <a:r>
              <a:rPr lang="en-US" sz="2800" dirty="0" smtClean="0">
                <a:solidFill>
                  <a:srgbClr val="FF0000"/>
                </a:solidFill>
              </a:rPr>
              <a:t>A</a:t>
            </a:r>
            <a:endParaRPr lang="en-US" sz="2800" dirty="0">
              <a:solidFill>
                <a:srgbClr val="FF0000"/>
              </a:solidFill>
            </a:endParaRPr>
          </a:p>
        </p:txBody>
      </p:sp>
      <p:pic>
        <p:nvPicPr>
          <p:cNvPr id="58" name="Picture 57" descr="Triangle Formula.png"/>
          <p:cNvPicPr>
            <a:picLocks noChangeAspect="1"/>
          </p:cNvPicPr>
          <p:nvPr/>
        </p:nvPicPr>
        <p:blipFill>
          <a:blip r:embed="rId4" cstate="print"/>
          <a:stretch>
            <a:fillRect/>
          </a:stretch>
        </p:blipFill>
        <p:spPr>
          <a:xfrm>
            <a:off x="5638800" y="3505200"/>
            <a:ext cx="3200400" cy="2757694"/>
          </a:xfrm>
          <a:prstGeom prst="rect">
            <a:avLst/>
          </a:prstGeom>
        </p:spPr>
      </p:pic>
      <p:grpSp>
        <p:nvGrpSpPr>
          <p:cNvPr id="52" name="Group 51"/>
          <p:cNvGrpSpPr/>
          <p:nvPr/>
        </p:nvGrpSpPr>
        <p:grpSpPr>
          <a:xfrm>
            <a:off x="6400800" y="4032280"/>
            <a:ext cx="1613000" cy="1781006"/>
            <a:chOff x="6400800" y="4032280"/>
            <a:chExt cx="1613000" cy="1781006"/>
          </a:xfrm>
        </p:grpSpPr>
        <p:sp>
          <p:nvSpPr>
            <p:cNvPr id="59" name="TextBox 58"/>
            <p:cNvSpPr txBox="1"/>
            <p:nvPr/>
          </p:nvSpPr>
          <p:spPr>
            <a:xfrm>
              <a:off x="6400800" y="5105400"/>
              <a:ext cx="526106" cy="707886"/>
            </a:xfrm>
            <a:prstGeom prst="rect">
              <a:avLst/>
            </a:prstGeom>
            <a:noFill/>
          </p:spPr>
          <p:txBody>
            <a:bodyPr wrap="none" rtlCol="0">
              <a:spAutoFit/>
            </a:bodyPr>
            <a:lstStyle/>
            <a:p>
              <a:r>
                <a:rPr lang="en-US" sz="4000" dirty="0" smtClean="0">
                  <a:solidFill>
                    <a:schemeClr val="bg1"/>
                  </a:solidFill>
                  <a:latin typeface="Arial" pitchFamily="34" charset="0"/>
                  <a:cs typeface="Arial" pitchFamily="34" charset="0"/>
                </a:rPr>
                <a:t>E</a:t>
              </a:r>
              <a:endParaRPr lang="en-US" sz="4000" dirty="0">
                <a:solidFill>
                  <a:schemeClr val="bg1"/>
                </a:solidFill>
                <a:latin typeface="Arial" pitchFamily="34" charset="0"/>
                <a:cs typeface="Arial" pitchFamily="34" charset="0"/>
              </a:endParaRPr>
            </a:p>
          </p:txBody>
        </p:sp>
        <p:sp>
          <p:nvSpPr>
            <p:cNvPr id="60" name="TextBox 59"/>
            <p:cNvSpPr txBox="1"/>
            <p:nvPr/>
          </p:nvSpPr>
          <p:spPr>
            <a:xfrm>
              <a:off x="7543800" y="5029200"/>
              <a:ext cx="470000" cy="707886"/>
            </a:xfrm>
            <a:prstGeom prst="rect">
              <a:avLst/>
            </a:prstGeom>
            <a:noFill/>
          </p:spPr>
          <p:txBody>
            <a:bodyPr wrap="none" rtlCol="0">
              <a:spAutoFit/>
            </a:bodyPr>
            <a:lstStyle/>
            <a:p>
              <a:r>
                <a:rPr lang="en-US" sz="4000" dirty="0" smtClean="0">
                  <a:solidFill>
                    <a:schemeClr val="bg1"/>
                  </a:solidFill>
                  <a:latin typeface="Arial" pitchFamily="34" charset="0"/>
                  <a:cs typeface="Arial" pitchFamily="34" charset="0"/>
                </a:rPr>
                <a:t>q</a:t>
              </a:r>
              <a:endParaRPr lang="en-US" sz="4000" dirty="0">
                <a:solidFill>
                  <a:schemeClr val="bg1"/>
                </a:solidFill>
                <a:latin typeface="Arial" pitchFamily="34" charset="0"/>
                <a:cs typeface="Arial" pitchFamily="34" charset="0"/>
              </a:endParaRPr>
            </a:p>
          </p:txBody>
        </p:sp>
        <p:sp>
          <p:nvSpPr>
            <p:cNvPr id="61" name="TextBox 60"/>
            <p:cNvSpPr txBox="1"/>
            <p:nvPr/>
          </p:nvSpPr>
          <p:spPr>
            <a:xfrm>
              <a:off x="7017646" y="4032280"/>
              <a:ext cx="497252" cy="707886"/>
            </a:xfrm>
            <a:prstGeom prst="rect">
              <a:avLst/>
            </a:prstGeom>
            <a:noFill/>
          </p:spPr>
          <p:txBody>
            <a:bodyPr wrap="none" rtlCol="0">
              <a:spAutoFit/>
            </a:bodyPr>
            <a:lstStyle/>
            <a:p>
              <a:r>
                <a:rPr lang="en-US" sz="4000" dirty="0" smtClean="0">
                  <a:solidFill>
                    <a:schemeClr val="bg1"/>
                  </a:solidFill>
                  <a:latin typeface="Arial" pitchFamily="34" charset="0"/>
                  <a:cs typeface="Arial" pitchFamily="34" charset="0"/>
                </a:rPr>
                <a:t>F</a:t>
              </a:r>
              <a:endParaRPr lang="en-US" sz="4000" dirty="0">
                <a:solidFill>
                  <a:schemeClr val="bg1"/>
                </a:solidFill>
                <a:latin typeface="Arial" pitchFamily="34" charset="0"/>
                <a:cs typeface="Arial" pitchFamily="34" charset="0"/>
              </a:endParaRPr>
            </a:p>
          </p:txBody>
        </p:sp>
      </p:grpSp>
      <p:pic>
        <p:nvPicPr>
          <p:cNvPr id="41" name="Picture 40" descr="Untitled-2.gif"/>
          <p:cNvPicPr>
            <a:picLocks noChangeAspect="1"/>
          </p:cNvPicPr>
          <p:nvPr/>
        </p:nvPicPr>
        <p:blipFill>
          <a:blip r:embed="rId5" cstate="print"/>
          <a:stretch>
            <a:fillRect/>
          </a:stretch>
        </p:blipFill>
        <p:spPr>
          <a:xfrm>
            <a:off x="3358714" y="3339662"/>
            <a:ext cx="5533150" cy="1216572"/>
          </a:xfrm>
          <a:prstGeom prst="rect">
            <a:avLst/>
          </a:prstGeom>
        </p:spPr>
      </p:pic>
      <p:grpSp>
        <p:nvGrpSpPr>
          <p:cNvPr id="8" name="Group 35"/>
          <p:cNvGrpSpPr/>
          <p:nvPr/>
        </p:nvGrpSpPr>
        <p:grpSpPr>
          <a:xfrm>
            <a:off x="3429000" y="3429000"/>
            <a:ext cx="861848" cy="861848"/>
            <a:chOff x="3429000" y="3429000"/>
            <a:chExt cx="861848" cy="861848"/>
          </a:xfrm>
        </p:grpSpPr>
        <p:grpSp>
          <p:nvGrpSpPr>
            <p:cNvPr id="9" name="Group 36"/>
            <p:cNvGrpSpPr/>
            <p:nvPr/>
          </p:nvGrpSpPr>
          <p:grpSpPr>
            <a:xfrm>
              <a:off x="3429000" y="3429000"/>
              <a:ext cx="861848" cy="861848"/>
              <a:chOff x="2590800" y="3429000"/>
              <a:chExt cx="861848" cy="861848"/>
            </a:xfrm>
          </p:grpSpPr>
          <p:pic>
            <p:nvPicPr>
              <p:cNvPr id="25" name="Picture 24" descr="Pingpong Ball.png"/>
              <p:cNvPicPr>
                <a:picLocks noChangeAspect="1"/>
              </p:cNvPicPr>
              <p:nvPr/>
            </p:nvPicPr>
            <p:blipFill>
              <a:blip r:embed="rId6" cstate="print"/>
              <a:stretch>
                <a:fillRect/>
              </a:stretch>
            </p:blipFill>
            <p:spPr>
              <a:xfrm>
                <a:off x="2590800" y="3429000"/>
                <a:ext cx="861848" cy="861848"/>
              </a:xfrm>
              <a:prstGeom prst="rect">
                <a:avLst/>
              </a:prstGeom>
            </p:spPr>
          </p:pic>
          <p:sp>
            <p:nvSpPr>
              <p:cNvPr id="27" name="Plus 26"/>
              <p:cNvSpPr/>
              <p:nvPr/>
            </p:nvSpPr>
            <p:spPr>
              <a:xfrm>
                <a:off x="2667000" y="36468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Plus 32"/>
            <p:cNvSpPr/>
            <p:nvPr/>
          </p:nvSpPr>
          <p:spPr>
            <a:xfrm>
              <a:off x="3796517" y="35052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34"/>
            <p:cNvSpPr/>
            <p:nvPr/>
          </p:nvSpPr>
          <p:spPr>
            <a:xfrm>
              <a:off x="3810000" y="38100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84601" y="863025"/>
            <a:ext cx="8254599" cy="965775"/>
            <a:chOff x="6248400" y="2119148"/>
            <a:chExt cx="8254599" cy="1005052"/>
          </a:xfrm>
        </p:grpSpPr>
        <p:sp>
          <p:nvSpPr>
            <p:cNvPr id="47" name="Down Arrow Callout 46"/>
            <p:cNvSpPr/>
            <p:nvPr/>
          </p:nvSpPr>
          <p:spPr>
            <a:xfrm>
              <a:off x="6248400" y="2172612"/>
              <a:ext cx="8045668" cy="951588"/>
            </a:xfrm>
            <a:prstGeom prst="downArrowCallou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260037" y="2119148"/>
              <a:ext cx="8242962" cy="608557"/>
            </a:xfrm>
            <a:prstGeom prst="rect">
              <a:avLst/>
            </a:prstGeom>
            <a:noFill/>
          </p:spPr>
          <p:txBody>
            <a:bodyPr wrap="square" rtlCol="0">
              <a:spAutoFit/>
            </a:bodyPr>
            <a:lstStyle/>
            <a:p>
              <a:r>
                <a:rPr lang="en-US" sz="3200" dirty="0" smtClean="0">
                  <a:latin typeface="Times New Roman" pitchFamily="18" charset="0"/>
                  <a:cs typeface="Times New Roman" pitchFamily="18" charset="0"/>
                </a:rPr>
                <a:t>A</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বস্তুর তড়িৎ-ক্ষেত্রে কোনো চার্জ স্থাপন করতে কী করতে হবে?</a:t>
              </a:r>
              <a:endParaRPr lang="en-US"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770" decel="100000"/>
                                        <p:tgtEl>
                                          <p:spTgt spid="52"/>
                                        </p:tgtEl>
                                      </p:cBhvr>
                                    </p:animEffect>
                                    <p:animScale>
                                      <p:cBhvr>
                                        <p:cTn id="23" dur="770" decel="100000"/>
                                        <p:tgtEl>
                                          <p:spTgt spid="52"/>
                                        </p:tgtEl>
                                      </p:cBhvr>
                                      <p:from x="10000" y="10000"/>
                                      <p:to x="200000" y="450000"/>
                                    </p:animScale>
                                    <p:animScale>
                                      <p:cBhvr>
                                        <p:cTn id="24" dur="1230" accel="100000" fill="hold">
                                          <p:stCondLst>
                                            <p:cond delay="770"/>
                                          </p:stCondLst>
                                        </p:cTn>
                                        <p:tgtEl>
                                          <p:spTgt spid="52"/>
                                        </p:tgtEl>
                                      </p:cBhvr>
                                      <p:from x="200000" y="450000"/>
                                      <p:to x="100000" y="100000"/>
                                    </p:animScale>
                                    <p:set>
                                      <p:cBhvr>
                                        <p:cTn id="25" dur="770" fill="hold"/>
                                        <p:tgtEl>
                                          <p:spTgt spid="52"/>
                                        </p:tgtEl>
                                        <p:attrNameLst>
                                          <p:attrName>ppt_x</p:attrName>
                                        </p:attrNameLst>
                                      </p:cBhvr>
                                      <p:to>
                                        <p:strVal val="(0.5)"/>
                                      </p:to>
                                    </p:set>
                                    <p:anim from="(0.5)" to="(#ppt_x)" calcmode="lin" valueType="num">
                                      <p:cBhvr>
                                        <p:cTn id="26" dur="1230" accel="100000" fill="hold">
                                          <p:stCondLst>
                                            <p:cond delay="770"/>
                                          </p:stCondLst>
                                        </p:cTn>
                                        <p:tgtEl>
                                          <p:spTgt spid="52"/>
                                        </p:tgtEl>
                                        <p:attrNameLst>
                                          <p:attrName>ppt_x</p:attrName>
                                        </p:attrNameLst>
                                      </p:cBhvr>
                                    </p:anim>
                                    <p:set>
                                      <p:cBhvr>
                                        <p:cTn id="27" dur="770" fill="hold"/>
                                        <p:tgtEl>
                                          <p:spTgt spid="52"/>
                                        </p:tgtEl>
                                        <p:attrNameLst>
                                          <p:attrName>ppt_y</p:attrName>
                                        </p:attrNameLst>
                                      </p:cBhvr>
                                      <p:to>
                                        <p:strVal val="(#ppt_y+0.4)"/>
                                      </p:to>
                                    </p:set>
                                    <p:anim from="(#ppt_y+0.4)" to="(#ppt_y)" calcmode="lin" valueType="num">
                                      <p:cBhvr>
                                        <p:cTn id="28" dur="1230" accel="100000" fill="hold">
                                          <p:stCondLst>
                                            <p:cond delay="770"/>
                                          </p:stCondLst>
                                        </p:cTn>
                                        <p:tgtEl>
                                          <p:spTgt spid="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6019800" y="1020666"/>
            <a:ext cx="2743202" cy="3551334"/>
            <a:chOff x="6019800" y="1020666"/>
            <a:chExt cx="2743202" cy="3551334"/>
          </a:xfrm>
        </p:grpSpPr>
        <p:pic>
          <p:nvPicPr>
            <p:cNvPr id="14" name="Picture 13" descr="M_Faraday_Th_Phillips_oil_1842.jpg"/>
            <p:cNvPicPr>
              <a:picLocks noChangeAspect="1"/>
            </p:cNvPicPr>
            <p:nvPr/>
          </p:nvPicPr>
          <p:blipFill>
            <a:blip r:embed="rId3" cstate="print"/>
            <a:stretch>
              <a:fillRect/>
            </a:stretch>
          </p:blipFill>
          <p:spPr>
            <a:xfrm flipH="1">
              <a:off x="6019800" y="1020666"/>
              <a:ext cx="2743202" cy="3551334"/>
            </a:xfrm>
            <a:prstGeom prst="rect">
              <a:avLst/>
            </a:prstGeom>
          </p:spPr>
        </p:pic>
        <p:sp>
          <p:nvSpPr>
            <p:cNvPr id="15" name="TextBox 14"/>
            <p:cNvSpPr txBox="1"/>
            <p:nvPr/>
          </p:nvSpPr>
          <p:spPr>
            <a:xfrm>
              <a:off x="6400800" y="3992466"/>
              <a:ext cx="2106667"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মাইকেল ফ্যারাডে</a:t>
              </a:r>
              <a:endParaRPr lang="en-US" sz="2800" dirty="0">
                <a:latin typeface="NikoshBAN" pitchFamily="2" charset="0"/>
                <a:cs typeface="NikoshBAN" pitchFamily="2" charset="0"/>
              </a:endParaRPr>
            </a:p>
          </p:txBody>
        </p:sp>
      </p:grpSp>
      <p:pic>
        <p:nvPicPr>
          <p:cNvPr id="45" name="Picture 44" descr="Negative-11.gif"/>
          <p:cNvPicPr>
            <a:picLocks noChangeAspect="1"/>
          </p:cNvPicPr>
          <p:nvPr/>
        </p:nvPicPr>
        <p:blipFill>
          <a:blip r:embed="rId4" cstate="print"/>
          <a:stretch>
            <a:fillRect/>
          </a:stretch>
        </p:blipFill>
        <p:spPr>
          <a:xfrm>
            <a:off x="1295400" y="1828800"/>
            <a:ext cx="2933700" cy="2933700"/>
          </a:xfrm>
          <a:prstGeom prst="rect">
            <a:avLst/>
          </a:prstGeom>
        </p:spPr>
      </p:pic>
      <p:pic>
        <p:nvPicPr>
          <p:cNvPr id="46" name="Picture 45" descr="Positive.gif"/>
          <p:cNvPicPr>
            <a:picLocks noChangeAspect="1"/>
          </p:cNvPicPr>
          <p:nvPr/>
        </p:nvPicPr>
        <p:blipFill>
          <a:blip r:embed="rId5" cstate="print"/>
          <a:stretch>
            <a:fillRect/>
          </a:stretch>
        </p:blipFill>
        <p:spPr>
          <a:xfrm>
            <a:off x="1295400" y="1828800"/>
            <a:ext cx="2933700" cy="2933700"/>
          </a:xfrm>
          <a:prstGeom prst="rect">
            <a:avLst/>
          </a:prstGeom>
        </p:spPr>
      </p:pic>
      <p:sp>
        <p:nvSpPr>
          <p:cNvPr id="4" name="Frame 3"/>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819400" y="329625"/>
            <a:ext cx="348364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তড়িৎ ক্ষেত্র কেন সৃষ্টি হয়?</a:t>
            </a:r>
            <a:endParaRPr lang="en-US" sz="3200" dirty="0">
              <a:latin typeface="NikoshBAN" pitchFamily="2" charset="0"/>
              <a:cs typeface="NikoshBAN" pitchFamily="2" charset="0"/>
            </a:endParaRPr>
          </a:p>
        </p:txBody>
      </p:sp>
      <p:pic>
        <p:nvPicPr>
          <p:cNvPr id="8" name="Picture 7" descr="Cragedball-1.png"/>
          <p:cNvPicPr>
            <a:picLocks noChangeAspect="1"/>
          </p:cNvPicPr>
          <p:nvPr/>
        </p:nvPicPr>
        <p:blipFill>
          <a:blip r:embed="rId6" cstate="print"/>
          <a:stretch>
            <a:fillRect/>
          </a:stretch>
        </p:blipFill>
        <p:spPr>
          <a:xfrm>
            <a:off x="2438400" y="2971800"/>
            <a:ext cx="662152" cy="665160"/>
          </a:xfrm>
          <a:prstGeom prst="rect">
            <a:avLst/>
          </a:prstGeom>
        </p:spPr>
      </p:pic>
      <p:sp>
        <p:nvSpPr>
          <p:cNvPr id="9" name="TextBox 8"/>
          <p:cNvSpPr txBox="1"/>
          <p:nvPr/>
        </p:nvSpPr>
        <p:spPr>
          <a:xfrm>
            <a:off x="4484205" y="2971800"/>
            <a:ext cx="3135795" cy="55399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000" dirty="0" smtClean="0">
                <a:latin typeface="NikoshBAN" pitchFamily="2" charset="0"/>
                <a:cs typeface="NikoshBAN" pitchFamily="2" charset="0"/>
              </a:rPr>
              <a:t>এটি কোনো ধরনের চার্জ?</a:t>
            </a:r>
            <a:endParaRPr lang="en-US" sz="3000" dirty="0">
              <a:latin typeface="NikoshBAN" pitchFamily="2" charset="0"/>
              <a:cs typeface="NikoshBAN" pitchFamily="2" charset="0"/>
            </a:endParaRPr>
          </a:p>
        </p:txBody>
      </p:sp>
      <p:sp>
        <p:nvSpPr>
          <p:cNvPr id="10" name="TextBox 9"/>
          <p:cNvSpPr txBox="1"/>
          <p:nvPr/>
        </p:nvSpPr>
        <p:spPr>
          <a:xfrm>
            <a:off x="1066800" y="4876800"/>
            <a:ext cx="4477508" cy="55399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3000" dirty="0" smtClean="0">
                <a:latin typeface="NikoshBAN" pitchFamily="2" charset="0"/>
                <a:cs typeface="NikoshBAN" pitchFamily="2" charset="0"/>
              </a:rPr>
              <a:t>চার্জটি থেকে চারদিকে কী বের হচ্ছে?</a:t>
            </a:r>
            <a:endParaRPr lang="en-US" sz="3000" dirty="0">
              <a:latin typeface="NikoshBAN" pitchFamily="2" charset="0"/>
              <a:cs typeface="NikoshBAN" pitchFamily="2" charset="0"/>
            </a:endParaRPr>
          </a:p>
        </p:txBody>
      </p:sp>
      <p:pic>
        <p:nvPicPr>
          <p:cNvPr id="11" name="Picture 10" descr="nn.png"/>
          <p:cNvPicPr>
            <a:picLocks noChangeAspect="1"/>
          </p:cNvPicPr>
          <p:nvPr/>
        </p:nvPicPr>
        <p:blipFill>
          <a:blip r:embed="rId7" cstate="print"/>
          <a:stretch>
            <a:fillRect/>
          </a:stretch>
        </p:blipFill>
        <p:spPr>
          <a:xfrm>
            <a:off x="2438400" y="2971800"/>
            <a:ext cx="679082" cy="643150"/>
          </a:xfrm>
          <a:prstGeom prst="rect">
            <a:avLst/>
          </a:prstGeom>
        </p:spPr>
      </p:pic>
      <p:sp>
        <p:nvSpPr>
          <p:cNvPr id="12" name="TextBox 11"/>
          <p:cNvSpPr txBox="1"/>
          <p:nvPr/>
        </p:nvSpPr>
        <p:spPr>
          <a:xfrm>
            <a:off x="4511566" y="2987566"/>
            <a:ext cx="3135795" cy="55399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000" dirty="0" smtClean="0">
                <a:latin typeface="NikoshBAN" pitchFamily="2" charset="0"/>
                <a:cs typeface="NikoshBAN" pitchFamily="2" charset="0"/>
              </a:rPr>
              <a:t>এটি কোনো ধরনের চার্জ?</a:t>
            </a:r>
            <a:endParaRPr lang="en-US" sz="3000" dirty="0">
              <a:latin typeface="NikoshBAN" pitchFamily="2" charset="0"/>
              <a:cs typeface="NikoshBAN" pitchFamily="2" charset="0"/>
            </a:endParaRPr>
          </a:p>
        </p:txBody>
      </p:sp>
      <p:sp>
        <p:nvSpPr>
          <p:cNvPr id="13" name="TextBox 12"/>
          <p:cNvSpPr txBox="1"/>
          <p:nvPr/>
        </p:nvSpPr>
        <p:spPr>
          <a:xfrm>
            <a:off x="762000" y="4876800"/>
            <a:ext cx="5436104"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3200" dirty="0" smtClean="0">
                <a:latin typeface="NikoshBAN" pitchFamily="2" charset="0"/>
                <a:cs typeface="NikoshBAN" pitchFamily="2" charset="0"/>
              </a:rPr>
              <a:t>চারদিক</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থেকে চার্জটিতে কী প্রবেশ করছে?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ppt_w/2"/>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ppt_w/2"/>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46"/>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par>
                          <p:cTn id="46" fill="hold">
                            <p:stCondLst>
                              <p:cond delay="0"/>
                            </p:stCondLst>
                            <p:childTnLst>
                              <p:par>
                                <p:cTn id="47" presetID="53"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ppt_w/2"/>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ppt_x</p:attrName>
                                        </p:attrNameLst>
                                      </p:cBhvr>
                                      <p:tavLst>
                                        <p:tav tm="0">
                                          <p:val>
                                            <p:strVal val="#ppt_x-#ppt_w/2"/>
                                          </p:val>
                                        </p:tav>
                                        <p:tav tm="100000">
                                          <p:val>
                                            <p:strVal val="#ppt_x"/>
                                          </p:val>
                                        </p:tav>
                                      </p:tavLst>
                                    </p:anim>
                                    <p:anim calcmode="lin" valueType="num">
                                      <p:cBhvr>
                                        <p:cTn id="72" dur="500" fill="hold"/>
                                        <p:tgtEl>
                                          <p:spTgt spid="13"/>
                                        </p:tgtEl>
                                        <p:attrNameLst>
                                          <p:attrName>ppt_y</p:attrName>
                                        </p:attrNameLst>
                                      </p:cBhvr>
                                      <p:tavLst>
                                        <p:tav tm="0">
                                          <p:val>
                                            <p:strVal val="#ppt_y"/>
                                          </p:val>
                                        </p:tav>
                                        <p:tav tm="100000">
                                          <p:val>
                                            <p:strVal val="#ppt_y"/>
                                          </p:val>
                                        </p:tav>
                                      </p:tavLst>
                                    </p:anim>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28801" y="381000"/>
            <a:ext cx="54102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তড়িৎ ক্ষেত্রের তীব্রতা কম-বেশি হয় কেন?</a:t>
            </a:r>
            <a:endParaRPr lang="en-US" sz="3200" dirty="0">
              <a:latin typeface="NikoshBAN" pitchFamily="2" charset="0"/>
              <a:cs typeface="NikoshBAN" pitchFamily="2" charset="0"/>
            </a:endParaRPr>
          </a:p>
        </p:txBody>
      </p:sp>
      <p:sp>
        <p:nvSpPr>
          <p:cNvPr id="13" name="TextBox 12"/>
          <p:cNvSpPr txBox="1"/>
          <p:nvPr/>
        </p:nvSpPr>
        <p:spPr>
          <a:xfrm>
            <a:off x="1828800" y="4977825"/>
            <a:ext cx="533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BD" sz="3200" dirty="0" smtClean="0">
                <a:latin typeface="NikoshBAN" pitchFamily="2" charset="0"/>
                <a:cs typeface="NikoshBAN" pitchFamily="2" charset="0"/>
              </a:rPr>
              <a:t>চার্জ দুইটিতে বলরেখার সংখ্যা কী সমান?</a:t>
            </a:r>
            <a:endParaRPr lang="en-US" sz="3200" dirty="0">
              <a:latin typeface="NikoshBAN" pitchFamily="2" charset="0"/>
              <a:cs typeface="NikoshBAN" pitchFamily="2" charset="0"/>
            </a:endParaRPr>
          </a:p>
        </p:txBody>
      </p:sp>
      <p:sp>
        <p:nvSpPr>
          <p:cNvPr id="16" name="Arc 15"/>
          <p:cNvSpPr/>
          <p:nvPr/>
        </p:nvSpPr>
        <p:spPr>
          <a:xfrm rot="474461">
            <a:off x="2710130" y="2574982"/>
            <a:ext cx="381000" cy="228600"/>
          </a:xfrm>
          <a:prstGeom prst="arc">
            <a:avLst>
              <a:gd name="adj1" fmla="val 15221144"/>
              <a:gd name="adj2" fmla="val 0"/>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1219200" y="1676400"/>
            <a:ext cx="2869326" cy="2869324"/>
            <a:chOff x="1219200" y="1676400"/>
            <a:chExt cx="2869326" cy="2869324"/>
          </a:xfrm>
        </p:grpSpPr>
        <p:pic>
          <p:nvPicPr>
            <p:cNvPr id="14" name="Picture 13" descr="Positive.png"/>
            <p:cNvPicPr>
              <a:picLocks noChangeAspect="1"/>
            </p:cNvPicPr>
            <p:nvPr/>
          </p:nvPicPr>
          <p:blipFill>
            <a:blip r:embed="rId3" cstate="print"/>
            <a:stretch>
              <a:fillRect/>
            </a:stretch>
          </p:blipFill>
          <p:spPr>
            <a:xfrm>
              <a:off x="1219200" y="1676400"/>
              <a:ext cx="2869326" cy="2869324"/>
            </a:xfrm>
            <a:prstGeom prst="rect">
              <a:avLst/>
            </a:prstGeom>
          </p:spPr>
        </p:pic>
        <p:pic>
          <p:nvPicPr>
            <p:cNvPr id="19" name="Picture 18" descr="Cragedball.png"/>
            <p:cNvPicPr>
              <a:picLocks noChangeAspect="1"/>
            </p:cNvPicPr>
            <p:nvPr/>
          </p:nvPicPr>
          <p:blipFill>
            <a:blip r:embed="rId4" cstate="print"/>
            <a:stretch>
              <a:fillRect/>
            </a:stretch>
          </p:blipFill>
          <p:spPr>
            <a:xfrm>
              <a:off x="2372833" y="2819400"/>
              <a:ext cx="574158" cy="574158"/>
            </a:xfrm>
            <a:prstGeom prst="rect">
              <a:avLst/>
            </a:prstGeom>
          </p:spPr>
        </p:pic>
      </p:grpSp>
      <p:grpSp>
        <p:nvGrpSpPr>
          <p:cNvPr id="22" name="Group 21"/>
          <p:cNvGrpSpPr/>
          <p:nvPr/>
        </p:nvGrpSpPr>
        <p:grpSpPr>
          <a:xfrm>
            <a:off x="5029200" y="1676400"/>
            <a:ext cx="2869326" cy="2869324"/>
            <a:chOff x="5029200" y="1752600"/>
            <a:chExt cx="2869326" cy="2869324"/>
          </a:xfrm>
        </p:grpSpPr>
        <p:grpSp>
          <p:nvGrpSpPr>
            <p:cNvPr id="18" name="Group 17"/>
            <p:cNvGrpSpPr/>
            <p:nvPr/>
          </p:nvGrpSpPr>
          <p:grpSpPr>
            <a:xfrm>
              <a:off x="5029200" y="1752600"/>
              <a:ext cx="2869326" cy="2869324"/>
              <a:chOff x="5029200" y="1752600"/>
              <a:chExt cx="2869326" cy="2869324"/>
            </a:xfrm>
          </p:grpSpPr>
          <p:pic>
            <p:nvPicPr>
              <p:cNvPr id="15" name="Picture 14" descr="Positive.png"/>
              <p:cNvPicPr>
                <a:picLocks noChangeAspect="1"/>
              </p:cNvPicPr>
              <p:nvPr/>
            </p:nvPicPr>
            <p:blipFill>
              <a:blip r:embed="rId3" cstate="print"/>
              <a:stretch>
                <a:fillRect/>
              </a:stretch>
            </p:blipFill>
            <p:spPr>
              <a:xfrm>
                <a:off x="5029200" y="1752600"/>
                <a:ext cx="2869326" cy="2869324"/>
              </a:xfrm>
              <a:prstGeom prst="rect">
                <a:avLst/>
              </a:prstGeom>
            </p:spPr>
          </p:pic>
          <p:pic>
            <p:nvPicPr>
              <p:cNvPr id="17" name="Picture 16" descr="Positive.png"/>
              <p:cNvPicPr>
                <a:picLocks noChangeAspect="1"/>
              </p:cNvPicPr>
              <p:nvPr/>
            </p:nvPicPr>
            <p:blipFill>
              <a:blip r:embed="rId3" cstate="print"/>
              <a:stretch>
                <a:fillRect/>
              </a:stretch>
            </p:blipFill>
            <p:spPr>
              <a:xfrm rot="653149">
                <a:off x="5029200" y="1752600"/>
                <a:ext cx="2869326" cy="2869324"/>
              </a:xfrm>
              <a:prstGeom prst="rect">
                <a:avLst/>
              </a:prstGeom>
            </p:spPr>
          </p:pic>
        </p:grpSp>
        <p:pic>
          <p:nvPicPr>
            <p:cNvPr id="20" name="Picture 19" descr="Cragedball.png"/>
            <p:cNvPicPr>
              <a:picLocks noChangeAspect="1"/>
            </p:cNvPicPr>
            <p:nvPr/>
          </p:nvPicPr>
          <p:blipFill>
            <a:blip r:embed="rId4" cstate="print"/>
            <a:stretch>
              <a:fillRect/>
            </a:stretch>
          </p:blipFill>
          <p:spPr>
            <a:xfrm>
              <a:off x="6172200" y="2895600"/>
              <a:ext cx="574158" cy="574158"/>
            </a:xfrm>
            <a:prstGeom prst="rect">
              <a:avLst/>
            </a:prstGeom>
          </p:spPr>
        </p:pic>
      </p:grpSp>
      <p:sp>
        <p:nvSpPr>
          <p:cNvPr id="23" name="Arc 22"/>
          <p:cNvSpPr/>
          <p:nvPr/>
        </p:nvSpPr>
        <p:spPr>
          <a:xfrm rot="474461">
            <a:off x="6640214" y="2475017"/>
            <a:ext cx="206974" cy="137639"/>
          </a:xfrm>
          <a:prstGeom prst="arc">
            <a:avLst>
              <a:gd name="adj1" fmla="val 15221144"/>
              <a:gd name="adj2" fmla="val 0"/>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1524000" y="4953000"/>
            <a:ext cx="62484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BD" sz="3200" dirty="0" smtClean="0">
                <a:latin typeface="NikoshBAN" pitchFamily="2" charset="0"/>
                <a:cs typeface="NikoshBAN" pitchFamily="2" charset="0"/>
              </a:rPr>
              <a:t>কোন চার্জটিতে তড়িৎ ক্ষেত্রের তীব্রতা বেশি হবে?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strips(downRigh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trips(downRigh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1084203" y="1823544"/>
            <a:ext cx="2869326" cy="2869324"/>
            <a:chOff x="1219200" y="1676400"/>
            <a:chExt cx="2869326" cy="2869324"/>
          </a:xfrm>
        </p:grpSpPr>
        <p:pic>
          <p:nvPicPr>
            <p:cNvPr id="17" name="Picture 16" descr="Positive.png"/>
            <p:cNvPicPr>
              <a:picLocks noChangeAspect="1"/>
            </p:cNvPicPr>
            <p:nvPr/>
          </p:nvPicPr>
          <p:blipFill>
            <a:blip r:embed="rId3" cstate="print"/>
            <a:stretch>
              <a:fillRect/>
            </a:stretch>
          </p:blipFill>
          <p:spPr>
            <a:xfrm>
              <a:off x="1219200" y="1676400"/>
              <a:ext cx="2869326" cy="2869324"/>
            </a:xfrm>
            <a:prstGeom prst="rect">
              <a:avLst/>
            </a:prstGeom>
          </p:spPr>
        </p:pic>
        <p:pic>
          <p:nvPicPr>
            <p:cNvPr id="18" name="Picture 17" descr="Cragedball.png"/>
            <p:cNvPicPr>
              <a:picLocks noChangeAspect="1"/>
            </p:cNvPicPr>
            <p:nvPr/>
          </p:nvPicPr>
          <p:blipFill>
            <a:blip r:embed="rId4" cstate="print"/>
            <a:stretch>
              <a:fillRect/>
            </a:stretch>
          </p:blipFill>
          <p:spPr>
            <a:xfrm>
              <a:off x="2372833" y="2819400"/>
              <a:ext cx="574158" cy="574158"/>
            </a:xfrm>
            <a:prstGeom prst="rect">
              <a:avLst/>
            </a:prstGeom>
          </p:spPr>
        </p:pic>
      </p:grpSp>
      <p:sp>
        <p:nvSpPr>
          <p:cNvPr id="4" name="Frame 3"/>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pic>
        <p:nvPicPr>
          <p:cNvPr id="6" name="Picture 5" descr="Force Line.png"/>
          <p:cNvPicPr>
            <a:picLocks noChangeAspect="1"/>
          </p:cNvPicPr>
          <p:nvPr/>
        </p:nvPicPr>
        <p:blipFill>
          <a:blip r:embed="rId5" cstate="print"/>
          <a:stretch>
            <a:fillRect/>
          </a:stretch>
        </p:blipFill>
        <p:spPr>
          <a:xfrm>
            <a:off x="5029200" y="1295400"/>
            <a:ext cx="2548992" cy="3637622"/>
          </a:xfrm>
          <a:prstGeom prst="rect">
            <a:avLst/>
          </a:prstGeom>
        </p:spPr>
      </p:pic>
      <p:pic>
        <p:nvPicPr>
          <p:cNvPr id="10" name="Picture 9" descr="Arow.png"/>
          <p:cNvPicPr>
            <a:picLocks noChangeAspect="1"/>
          </p:cNvPicPr>
          <p:nvPr/>
        </p:nvPicPr>
        <p:blipFill>
          <a:blip r:embed="rId6" cstate="print"/>
          <a:stretch>
            <a:fillRect/>
          </a:stretch>
        </p:blipFill>
        <p:spPr>
          <a:xfrm>
            <a:off x="1557679" y="2338094"/>
            <a:ext cx="1901795" cy="1871317"/>
          </a:xfrm>
          <a:prstGeom prst="rect">
            <a:avLst/>
          </a:prstGeom>
        </p:spPr>
      </p:pic>
      <p:sp>
        <p:nvSpPr>
          <p:cNvPr id="13" name="TextBox 12"/>
          <p:cNvSpPr txBox="1"/>
          <p:nvPr/>
        </p:nvSpPr>
        <p:spPr>
          <a:xfrm>
            <a:off x="1752600" y="482025"/>
            <a:ext cx="577594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তড়িৎ ক্ষেত্রের তীব্রতা কোনদিকে ক্রিয়া করে?</a:t>
            </a:r>
            <a:endParaRPr lang="en-US" sz="3200" dirty="0">
              <a:latin typeface="NikoshBAN" pitchFamily="2" charset="0"/>
              <a:cs typeface="NikoshBAN" pitchFamily="2" charset="0"/>
            </a:endParaRPr>
          </a:p>
        </p:txBody>
      </p:sp>
      <p:pic>
        <p:nvPicPr>
          <p:cNvPr id="15" name="Picture 14" descr="Electric-field.gif"/>
          <p:cNvPicPr>
            <a:picLocks noChangeAspect="1"/>
          </p:cNvPicPr>
          <p:nvPr/>
        </p:nvPicPr>
        <p:blipFill>
          <a:blip r:embed="rId7" cstate="print"/>
          <a:stretch>
            <a:fillRect/>
          </a:stretch>
        </p:blipFill>
        <p:spPr>
          <a:xfrm>
            <a:off x="161925" y="1066800"/>
            <a:ext cx="4714875" cy="2686050"/>
          </a:xfrm>
          <a:prstGeom prst="rect">
            <a:avLst/>
          </a:prstGeom>
        </p:spPr>
      </p:pic>
      <p:cxnSp>
        <p:nvCxnSpPr>
          <p:cNvPr id="22" name="Straight Arrow Connector 21"/>
          <p:cNvCxnSpPr/>
          <p:nvPr/>
        </p:nvCxnSpPr>
        <p:spPr>
          <a:xfrm flipH="1">
            <a:off x="5334000" y="1752600"/>
            <a:ext cx="1524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7680000" flipH="1">
            <a:off x="5943600" y="4343400"/>
            <a:ext cx="1524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3740000">
            <a:off x="4604733" y="4397203"/>
            <a:ext cx="1524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upRigh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upLef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descr="Reapel-Charge.gif"/>
          <p:cNvPicPr>
            <a:picLocks noChangeAspect="1"/>
          </p:cNvPicPr>
          <p:nvPr/>
        </p:nvPicPr>
        <p:blipFill>
          <a:blip r:embed="rId3" cstate="print"/>
          <a:stretch>
            <a:fillRect/>
          </a:stretch>
        </p:blipFill>
        <p:spPr>
          <a:xfrm>
            <a:off x="1752600" y="1219200"/>
            <a:ext cx="5486400" cy="2933700"/>
          </a:xfrm>
          <a:prstGeom prst="rect">
            <a:avLst/>
          </a:prstGeom>
        </p:spPr>
      </p:pic>
      <p:pic>
        <p:nvPicPr>
          <p:cNvPr id="3" name="Picture 2" descr="Positive.gif"/>
          <p:cNvPicPr>
            <a:picLocks noChangeAspect="1"/>
          </p:cNvPicPr>
          <p:nvPr/>
        </p:nvPicPr>
        <p:blipFill>
          <a:blip r:embed="rId4" cstate="print"/>
          <a:stretch>
            <a:fillRect/>
          </a:stretch>
        </p:blipFill>
        <p:spPr>
          <a:xfrm>
            <a:off x="685800" y="1219200"/>
            <a:ext cx="3028950" cy="3028950"/>
          </a:xfrm>
          <a:prstGeom prst="rect">
            <a:avLst/>
          </a:prstGeom>
        </p:spPr>
      </p:pic>
      <p:pic>
        <p:nvPicPr>
          <p:cNvPr id="5" name="Picture 4" descr="Positive.gif"/>
          <p:cNvPicPr>
            <a:picLocks noChangeAspect="1"/>
          </p:cNvPicPr>
          <p:nvPr/>
        </p:nvPicPr>
        <p:blipFill>
          <a:blip r:embed="rId4" cstate="print"/>
          <a:stretch>
            <a:fillRect/>
          </a:stretch>
        </p:blipFill>
        <p:spPr>
          <a:xfrm>
            <a:off x="5429250" y="1219200"/>
            <a:ext cx="3028950" cy="3028950"/>
          </a:xfrm>
          <a:prstGeom prst="rect">
            <a:avLst/>
          </a:prstGeom>
        </p:spPr>
      </p:pic>
      <p:sp>
        <p:nvSpPr>
          <p:cNvPr id="6" name="Frame 5"/>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676400" y="304800"/>
            <a:ext cx="618791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সমজাতীয় চার্জ পরস্পরকে বিকর্ষণ করে কেনো?</a:t>
            </a:r>
            <a:endParaRPr lang="en-US" sz="3200" dirty="0">
              <a:latin typeface="NikoshBAN" pitchFamily="2" charset="0"/>
              <a:cs typeface="NikoshBAN" pitchFamily="2" charset="0"/>
            </a:endParaRPr>
          </a:p>
        </p:txBody>
      </p:sp>
      <p:sp>
        <p:nvSpPr>
          <p:cNvPr id="8" name="Flowchart: Summing Junction 7"/>
          <p:cNvSpPr/>
          <p:nvPr/>
        </p:nvSpPr>
        <p:spPr>
          <a:xfrm>
            <a:off x="4191000" y="2438400"/>
            <a:ext cx="562303" cy="562303"/>
          </a:xfrm>
          <a:prstGeom prst="flowChartSummingJuncti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nimated-gif-question-mark-in-flashing-head-picture-moving.gif"/>
          <p:cNvPicPr>
            <a:picLocks noChangeAspect="1"/>
          </p:cNvPicPr>
          <p:nvPr/>
        </p:nvPicPr>
        <p:blipFill>
          <a:blip r:embed="rId5" cstate="print"/>
          <a:stretch>
            <a:fillRect/>
          </a:stretch>
        </p:blipFill>
        <p:spPr>
          <a:xfrm>
            <a:off x="4222532" y="2438400"/>
            <a:ext cx="476250" cy="476250"/>
          </a:xfrm>
          <a:prstGeom prst="rect">
            <a:avLst/>
          </a:prstGeom>
        </p:spPr>
      </p:pic>
      <p:sp>
        <p:nvSpPr>
          <p:cNvPr id="11" name="TextBox 10"/>
          <p:cNvSpPr txBox="1"/>
          <p:nvPr/>
        </p:nvSpPr>
        <p:spPr>
          <a:xfrm>
            <a:off x="1676400" y="4648200"/>
            <a:ext cx="5272597" cy="584775"/>
          </a:xfrm>
          <a:prstGeom prst="rect">
            <a:avLst/>
          </a:prstGeom>
          <a:solidFill>
            <a:schemeClr val="accent6">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বলরেখাগুলো পরস্পরকে ছেদ করছে কী?</a:t>
            </a:r>
            <a:endParaRPr lang="en-US" sz="3200" dirty="0">
              <a:solidFill>
                <a:schemeClr val="tx1"/>
              </a:solidFill>
              <a:latin typeface="NikoshBAN" pitchFamily="2" charset="0"/>
              <a:cs typeface="NikoshBAN" pitchFamily="2" charset="0"/>
            </a:endParaRPr>
          </a:p>
        </p:txBody>
      </p:sp>
      <p:sp>
        <p:nvSpPr>
          <p:cNvPr id="12" name="TextBox 11"/>
          <p:cNvSpPr txBox="1"/>
          <p:nvPr/>
        </p:nvSpPr>
        <p:spPr>
          <a:xfrm>
            <a:off x="670606" y="4648200"/>
            <a:ext cx="793999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নিরপেক্ষ বিন্দুতে আধান স্থাপন করলে তা কোনো বল অনুভব করবে কী?</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5E-6 2.22222E-6 L 0.20105 2.22222E-6 " pathEditMode="relative" rAng="0" ptsTypes="AA">
                                      <p:cBhvr>
                                        <p:cTn id="20" dur="500" fill="hold"/>
                                        <p:tgtEl>
                                          <p:spTgt spid="3"/>
                                        </p:tgtEl>
                                        <p:attrNameLst>
                                          <p:attrName>ppt_x</p:attrName>
                                          <p:attrName>ppt_y</p:attrName>
                                        </p:attrNameLst>
                                      </p:cBhvr>
                                      <p:rCtr x="101" y="0"/>
                                    </p:animMotion>
                                  </p:childTnLst>
                                  <p:subTnLst>
                                    <p:set>
                                      <p:cBhvr override="childStyle">
                                        <p:cTn dur="1" fill="hold" display="0" masterRel="sameClick" afterEffect="1">
                                          <p:stCondLst>
                                            <p:cond evt="end" delay="0">
                                              <p:tn val="19"/>
                                            </p:cond>
                                          </p:stCondLst>
                                        </p:cTn>
                                        <p:tgtEl>
                                          <p:spTgt spid="3"/>
                                        </p:tgtEl>
                                        <p:attrNameLst>
                                          <p:attrName>style.visibility</p:attrName>
                                        </p:attrNameLst>
                                      </p:cBhvr>
                                      <p:to>
                                        <p:strVal val="hidden"/>
                                      </p:to>
                                    </p:set>
                                  </p:subTnLst>
                                </p:cTn>
                              </p:par>
                              <p:par>
                                <p:cTn id="21" presetID="0" presetClass="path" presetSubtype="0" accel="50000" decel="50000" fill="hold" nodeType="withEffect">
                                  <p:stCondLst>
                                    <p:cond delay="0"/>
                                  </p:stCondLst>
                                  <p:childTnLst>
                                    <p:animMotion origin="layout" path="M 5E-6 2.22222E-6 L -0.20105 2.22222E-6 " pathEditMode="relative" rAng="0" ptsTypes="AA">
                                      <p:cBhvr>
                                        <p:cTn id="22" dur="500" fill="hold"/>
                                        <p:tgtEl>
                                          <p:spTgt spid="5"/>
                                        </p:tgtEl>
                                        <p:attrNameLst>
                                          <p:attrName>ppt_x</p:attrName>
                                          <p:attrName>ppt_y</p:attrName>
                                        </p:attrNameLst>
                                      </p:cBhvr>
                                      <p:rCtr x="-101" y="0"/>
                                    </p:animMotion>
                                  </p:childTnLst>
                                  <p:subTnLst>
                                    <p:set>
                                      <p:cBhvr override="childStyle">
                                        <p:cTn dur="1" fill="hold" display="0" masterRel="sameClick" afterEffect="1">
                                          <p:stCondLst>
                                            <p:cond evt="end" delay="0">
                                              <p:tn val="21"/>
                                            </p:cond>
                                          </p:stCondLst>
                                        </p:cTn>
                                        <p:tgtEl>
                                          <p:spTgt spid="5"/>
                                        </p:tgtEl>
                                        <p:attrNameLst>
                                          <p:attrName>style.visibility</p:attrName>
                                        </p:attrNameLst>
                                      </p:cBhvr>
                                      <p:to>
                                        <p:strVal val="hidden"/>
                                      </p:to>
                                    </p:set>
                                  </p:subTnLst>
                                </p:cTn>
                              </p:par>
                            </p:childTnLst>
                          </p:cTn>
                        </p:par>
                        <p:par>
                          <p:cTn id="23" fill="hold">
                            <p:stCondLst>
                              <p:cond delay="500"/>
                            </p:stCondLst>
                            <p:childTnLst>
                              <p:par>
                                <p:cTn id="24" presetID="53"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par>
                          <p:cTn id="39" fill="hold">
                            <p:stCondLst>
                              <p:cond delay="2000"/>
                            </p:stCondLst>
                            <p:childTnLst>
                              <p:par>
                                <p:cTn id="40" presetID="8" presetClass="emph" presetSubtype="0" fill="hold" grpId="1" nodeType="afterEffect">
                                  <p:stCondLst>
                                    <p:cond delay="0"/>
                                  </p:stCondLst>
                                  <p:childTnLst>
                                    <p:animRot by="21600000">
                                      <p:cBhvr>
                                        <p:cTn id="41" dur="2000" fill="hold"/>
                                        <p:tgtEl>
                                          <p:spTgt spid="8"/>
                                        </p:tgtEl>
                                        <p:attrNameLst>
                                          <p:attrName>r</p:attrName>
                                        </p:attrNameLst>
                                      </p:cBhvr>
                                    </p:animRot>
                                  </p:childTnLst>
                                </p:cTn>
                              </p:par>
                            </p:childTnLst>
                          </p:cTn>
                        </p:par>
                        <p:par>
                          <p:cTn id="42" fill="hold">
                            <p:stCondLst>
                              <p:cond delay="4000"/>
                            </p:stCondLst>
                            <p:childTnLst>
                              <p:par>
                                <p:cTn id="43" presetID="1"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4" name="Picture 13" descr="Dipole Field-1.png"/>
          <p:cNvPicPr>
            <a:picLocks noChangeAspect="1"/>
          </p:cNvPicPr>
          <p:nvPr/>
        </p:nvPicPr>
        <p:blipFill>
          <a:blip r:embed="rId3" cstate="print"/>
          <a:stretch>
            <a:fillRect/>
          </a:stretch>
        </p:blipFill>
        <p:spPr>
          <a:xfrm rot="16200000">
            <a:off x="2697756" y="1667529"/>
            <a:ext cx="3205921" cy="2343807"/>
          </a:xfrm>
          <a:prstGeom prst="rect">
            <a:avLst/>
          </a:prstGeom>
        </p:spPr>
      </p:pic>
      <p:pic>
        <p:nvPicPr>
          <p:cNvPr id="15" name="Picture 14" descr="Line-Midle.png"/>
          <p:cNvPicPr>
            <a:picLocks noChangeAspect="1"/>
          </p:cNvPicPr>
          <p:nvPr/>
        </p:nvPicPr>
        <p:blipFill>
          <a:blip r:embed="rId4" cstate="print"/>
          <a:stretch>
            <a:fillRect/>
          </a:stretch>
        </p:blipFill>
        <p:spPr>
          <a:xfrm rot="16200000">
            <a:off x="1597372" y="2032303"/>
            <a:ext cx="1337711" cy="1618403"/>
          </a:xfrm>
          <a:prstGeom prst="rect">
            <a:avLst/>
          </a:prstGeom>
        </p:spPr>
      </p:pic>
      <p:pic>
        <p:nvPicPr>
          <p:cNvPr id="16" name="Picture 15" descr="Line-Left.png"/>
          <p:cNvPicPr>
            <a:picLocks noChangeAspect="1"/>
          </p:cNvPicPr>
          <p:nvPr/>
        </p:nvPicPr>
        <p:blipFill>
          <a:blip r:embed="rId5" cstate="print"/>
          <a:stretch>
            <a:fillRect/>
          </a:stretch>
        </p:blipFill>
        <p:spPr>
          <a:xfrm rot="16260000">
            <a:off x="1814054" y="2939447"/>
            <a:ext cx="1583916" cy="1502803"/>
          </a:xfrm>
          <a:prstGeom prst="rect">
            <a:avLst/>
          </a:prstGeom>
        </p:spPr>
      </p:pic>
      <p:pic>
        <p:nvPicPr>
          <p:cNvPr id="17" name="Picture 16" descr="Line-Right.png"/>
          <p:cNvPicPr>
            <a:picLocks noChangeAspect="1"/>
          </p:cNvPicPr>
          <p:nvPr/>
        </p:nvPicPr>
        <p:blipFill>
          <a:blip r:embed="rId6" cstate="print"/>
          <a:stretch>
            <a:fillRect/>
          </a:stretch>
        </p:blipFill>
        <p:spPr>
          <a:xfrm rot="16200000">
            <a:off x="1801103" y="1224305"/>
            <a:ext cx="1559296" cy="1502803"/>
          </a:xfrm>
          <a:prstGeom prst="rect">
            <a:avLst/>
          </a:prstGeom>
        </p:spPr>
      </p:pic>
      <p:pic>
        <p:nvPicPr>
          <p:cNvPr id="10" name="Picture 9" descr="Cragedball-1.png"/>
          <p:cNvPicPr>
            <a:picLocks noChangeAspect="1"/>
          </p:cNvPicPr>
          <p:nvPr/>
        </p:nvPicPr>
        <p:blipFill>
          <a:blip r:embed="rId7" cstate="print"/>
          <a:stretch>
            <a:fillRect/>
          </a:stretch>
        </p:blipFill>
        <p:spPr>
          <a:xfrm>
            <a:off x="2824013" y="2380152"/>
            <a:ext cx="914404" cy="918561"/>
          </a:xfrm>
          <a:prstGeom prst="rect">
            <a:avLst/>
          </a:prstGeom>
        </p:spPr>
      </p:pic>
      <p:pic>
        <p:nvPicPr>
          <p:cNvPr id="19" name="Picture 18" descr="Line-Midle-1.png"/>
          <p:cNvPicPr>
            <a:picLocks noChangeAspect="1"/>
          </p:cNvPicPr>
          <p:nvPr/>
        </p:nvPicPr>
        <p:blipFill>
          <a:blip r:embed="rId8" cstate="print"/>
          <a:stretch>
            <a:fillRect/>
          </a:stretch>
        </p:blipFill>
        <p:spPr>
          <a:xfrm rot="16200000">
            <a:off x="5298566" y="1926760"/>
            <a:ext cx="1927586" cy="1685382"/>
          </a:xfrm>
          <a:prstGeom prst="rect">
            <a:avLst/>
          </a:prstGeom>
        </p:spPr>
      </p:pic>
      <p:pic>
        <p:nvPicPr>
          <p:cNvPr id="20" name="Picture 19" descr="Line-Right-1.png"/>
          <p:cNvPicPr>
            <a:picLocks noChangeAspect="1"/>
          </p:cNvPicPr>
          <p:nvPr/>
        </p:nvPicPr>
        <p:blipFill>
          <a:blip r:embed="rId9" cstate="print"/>
          <a:stretch>
            <a:fillRect/>
          </a:stretch>
        </p:blipFill>
        <p:spPr>
          <a:xfrm rot="5400000" flipV="1">
            <a:off x="5231157" y="2957218"/>
            <a:ext cx="1618286" cy="1412600"/>
          </a:xfrm>
          <a:prstGeom prst="rect">
            <a:avLst/>
          </a:prstGeom>
        </p:spPr>
      </p:pic>
      <p:pic>
        <p:nvPicPr>
          <p:cNvPr id="23" name="Picture 22" descr="Line-Right-1.png"/>
          <p:cNvPicPr>
            <a:picLocks noChangeAspect="1"/>
          </p:cNvPicPr>
          <p:nvPr/>
        </p:nvPicPr>
        <p:blipFill>
          <a:blip r:embed="rId9" cstate="print"/>
          <a:stretch>
            <a:fillRect/>
          </a:stretch>
        </p:blipFill>
        <p:spPr>
          <a:xfrm rot="16200000">
            <a:off x="5193685" y="1348821"/>
            <a:ext cx="1554372" cy="1246659"/>
          </a:xfrm>
          <a:prstGeom prst="rect">
            <a:avLst/>
          </a:prstGeom>
        </p:spPr>
      </p:pic>
      <p:grpSp>
        <p:nvGrpSpPr>
          <p:cNvPr id="13" name="Group 12"/>
          <p:cNvGrpSpPr/>
          <p:nvPr/>
        </p:nvGrpSpPr>
        <p:grpSpPr>
          <a:xfrm>
            <a:off x="5110013" y="2517663"/>
            <a:ext cx="781050" cy="781050"/>
            <a:chOff x="5410200" y="1295400"/>
            <a:chExt cx="781050" cy="781050"/>
          </a:xfrm>
        </p:grpSpPr>
        <p:sp>
          <p:nvSpPr>
            <p:cNvPr id="9" name="Oval 8"/>
            <p:cNvSpPr/>
            <p:nvPr/>
          </p:nvSpPr>
          <p:spPr>
            <a:xfrm>
              <a:off x="5410200" y="1295400"/>
              <a:ext cx="781050" cy="781050"/>
            </a:xfrm>
            <a:prstGeom prst="ellipse">
              <a:avLst/>
            </a:prstGeom>
            <a:gradFill flip="none" rotWithShape="1">
              <a:gsLst>
                <a:gs pos="0">
                  <a:srgbClr val="DDEBCF"/>
                </a:gs>
                <a:gs pos="50000">
                  <a:srgbClr val="00B050"/>
                </a:gs>
                <a:gs pos="100000">
                  <a:srgbClr val="156B13"/>
                </a:gs>
              </a:gsLst>
              <a:path path="circl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5543550" y="1485900"/>
              <a:ext cx="495300" cy="353785"/>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1295400" y="329625"/>
            <a:ext cx="67056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বিপরীত জাতীয় চার্জ পরস্পরকে আকর্ষণ করে কেন?</a:t>
            </a:r>
            <a:endParaRPr lang="en-US" sz="3200" dirty="0">
              <a:latin typeface="NikoshBAN" pitchFamily="2" charset="0"/>
              <a:cs typeface="NikoshBAN" pitchFamily="2" charset="0"/>
            </a:endParaRPr>
          </a:p>
        </p:txBody>
      </p:sp>
      <p:sp>
        <p:nvSpPr>
          <p:cNvPr id="21" name="Frame 20"/>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1676400" y="4825425"/>
            <a:ext cx="5272597" cy="584775"/>
          </a:xfrm>
          <a:prstGeom prst="rect">
            <a:avLst/>
          </a:prstGeom>
          <a:solidFill>
            <a:schemeClr val="accent6">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বলরেখাগুলো পরস্পরকে ছেদ করছে কী?</a:t>
            </a:r>
            <a:endParaRPr lang="en-US" sz="3200" dirty="0">
              <a:solidFill>
                <a:schemeClr val="tx1"/>
              </a:solidFill>
              <a:latin typeface="NikoshBAN" pitchFamily="2" charset="0"/>
              <a:cs typeface="NikoshBAN" pitchFamily="2" charset="0"/>
            </a:endParaRPr>
          </a:p>
        </p:txBody>
      </p:sp>
      <p:sp>
        <p:nvSpPr>
          <p:cNvPr id="24" name="TextBox 23"/>
          <p:cNvSpPr txBox="1"/>
          <p:nvPr/>
        </p:nvSpPr>
        <p:spPr>
          <a:xfrm>
            <a:off x="2057400" y="4876800"/>
            <a:ext cx="442460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এখানে নিরপেক্ষ বিন্দু কী পাওয়া যাবে?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1000"/>
                                        <p:tgtEl>
                                          <p:spTgt spid="15"/>
                                        </p:tgtEl>
                                      </p:cBhvr>
                                    </p:animEffect>
                                  </p:childTnLst>
                                </p:cTn>
                              </p:par>
                              <p:par>
                                <p:cTn id="8" presetID="18" presetClass="entr" presetSubtype="9"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trips(upLeft)">
                                      <p:cBhvr>
                                        <p:cTn id="10" dur="1000"/>
                                        <p:tgtEl>
                                          <p:spTgt spid="17"/>
                                        </p:tgtEl>
                                      </p:cBhvr>
                                    </p:animEffect>
                                  </p:childTnLst>
                                </p:cTn>
                              </p:par>
                              <p:par>
                                <p:cTn id="11" presetID="18" presetClass="entr" presetSubtype="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trips(downRight)">
                                      <p:cBhvr>
                                        <p:cTn id="13" dur="10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par>
                                <p:cTn id="17" presetID="2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1000"/>
                                        <p:tgtEl>
                                          <p:spTgt spid="19"/>
                                        </p:tgtEl>
                                      </p:cBhvr>
                                    </p:animEffect>
                                  </p:childTnLst>
                                </p:cTn>
                              </p:par>
                              <p:par>
                                <p:cTn id="20" presetID="18" presetClass="entr" presetSubtype="12"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downLeft)">
                                      <p:cBhvr>
                                        <p:cTn id="22" dur="1000"/>
                                        <p:tgtEl>
                                          <p:spTgt spid="23"/>
                                        </p:tgtEl>
                                      </p:cBhvr>
                                    </p:animEffect>
                                  </p:childTnLst>
                                </p:cTn>
                              </p:par>
                              <p:par>
                                <p:cTn id="23" presetID="18" presetClass="entr" presetSubtype="9"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trips(upLeft)">
                                      <p:cBhvr>
                                        <p:cTn id="25" dur="1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200400" y="304800"/>
            <a:ext cx="2438488"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দলগত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sp>
        <p:nvSpPr>
          <p:cNvPr id="4" name="TextBox 3"/>
          <p:cNvSpPr txBox="1"/>
          <p:nvPr/>
        </p:nvSpPr>
        <p:spPr>
          <a:xfrm>
            <a:off x="1320622" y="4637782"/>
            <a:ext cx="6223178"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dirty="0" smtClean="0">
                <a:latin typeface="Times New Roman" pitchFamily="18" charset="0"/>
                <a:cs typeface="Times New Roman" pitchFamily="18" charset="0"/>
              </a:rPr>
              <a:t>A,B,C</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বিন্দুতে অবস্থিত মুক্ত একক চার্জগুলোর</a:t>
            </a:r>
          </a:p>
          <a:p>
            <a:r>
              <a:rPr lang="bn-BD" sz="3200" dirty="0" smtClean="0">
                <a:latin typeface="NikoshBAN" pitchFamily="2" charset="0"/>
                <a:cs typeface="NikoshBAN" pitchFamily="2" charset="0"/>
              </a:rPr>
              <a:t>মধ্যে সৃষ্ট বলরেখা অংকন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5" name="Frame 4"/>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Charge.png"/>
          <p:cNvPicPr>
            <a:picLocks noChangeAspect="1"/>
          </p:cNvPicPr>
          <p:nvPr/>
        </p:nvPicPr>
        <p:blipFill>
          <a:blip r:embed="rId4" cstate="print"/>
          <a:stretch>
            <a:fillRect/>
          </a:stretch>
        </p:blipFill>
        <p:spPr>
          <a:xfrm>
            <a:off x="1981200" y="2362200"/>
            <a:ext cx="809297" cy="778873"/>
          </a:xfrm>
          <a:prstGeom prst="rect">
            <a:avLst/>
          </a:prstGeom>
        </p:spPr>
      </p:pic>
      <p:grpSp>
        <p:nvGrpSpPr>
          <p:cNvPr id="11" name="Group 10"/>
          <p:cNvGrpSpPr/>
          <p:nvPr/>
        </p:nvGrpSpPr>
        <p:grpSpPr>
          <a:xfrm>
            <a:off x="5334000" y="1752600"/>
            <a:ext cx="536027" cy="536027"/>
            <a:chOff x="5334000" y="1752600"/>
            <a:chExt cx="536027" cy="536027"/>
          </a:xfrm>
        </p:grpSpPr>
        <p:sp>
          <p:nvSpPr>
            <p:cNvPr id="7" name="Oval 6"/>
            <p:cNvSpPr/>
            <p:nvPr/>
          </p:nvSpPr>
          <p:spPr>
            <a:xfrm>
              <a:off x="5334000" y="1752600"/>
              <a:ext cx="536027" cy="536027"/>
            </a:xfrm>
            <a:prstGeom prst="ellipse">
              <a:avLst/>
            </a:prstGeom>
            <a:gradFill flip="none" rotWithShape="1">
              <a:gsLst>
                <a:gs pos="0">
                  <a:srgbClr val="00B050">
                    <a:shade val="30000"/>
                    <a:satMod val="115000"/>
                  </a:srgbClr>
                </a:gs>
                <a:gs pos="50000">
                  <a:srgbClr val="00B050">
                    <a:shade val="67500"/>
                    <a:satMod val="115000"/>
                  </a:srgbClr>
                </a:gs>
                <a:gs pos="100000">
                  <a:srgbClr val="92D050"/>
                </a:gs>
              </a:gsLst>
              <a:path path="circle">
                <a:fillToRect l="100000" t="100000"/>
              </a:path>
              <a:tileRect r="-100000" b="-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486400" y="2012732"/>
              <a:ext cx="228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410200" y="3505200"/>
            <a:ext cx="536027" cy="536027"/>
            <a:chOff x="5334000" y="1752600"/>
            <a:chExt cx="536027" cy="536027"/>
          </a:xfrm>
        </p:grpSpPr>
        <p:sp>
          <p:nvSpPr>
            <p:cNvPr id="13" name="Oval 12"/>
            <p:cNvSpPr/>
            <p:nvPr/>
          </p:nvSpPr>
          <p:spPr>
            <a:xfrm>
              <a:off x="5334000" y="1752600"/>
              <a:ext cx="536027" cy="536027"/>
            </a:xfrm>
            <a:prstGeom prst="ellipse">
              <a:avLst/>
            </a:prstGeom>
            <a:gradFill flip="none" rotWithShape="1">
              <a:gsLst>
                <a:gs pos="0">
                  <a:srgbClr val="00B050">
                    <a:shade val="30000"/>
                    <a:satMod val="115000"/>
                  </a:srgbClr>
                </a:gs>
                <a:gs pos="50000">
                  <a:srgbClr val="00B050">
                    <a:shade val="67500"/>
                    <a:satMod val="115000"/>
                  </a:srgbClr>
                </a:gs>
                <a:gs pos="100000">
                  <a:srgbClr val="92D050"/>
                </a:gs>
              </a:gsLst>
              <a:path path="circle">
                <a:fillToRect l="100000" t="100000"/>
              </a:path>
              <a:tileRect r="-100000" b="-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486400" y="2012732"/>
              <a:ext cx="228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209800" y="2971800"/>
            <a:ext cx="393056" cy="523220"/>
          </a:xfrm>
          <a:prstGeom prst="rect">
            <a:avLst/>
          </a:prstGeom>
          <a:noFill/>
        </p:spPr>
        <p:txBody>
          <a:bodyPr wrap="none" rtlCol="0">
            <a:spAutoFit/>
          </a:bodyPr>
          <a:lstStyle/>
          <a:p>
            <a:r>
              <a:rPr lang="en-US" sz="2800" dirty="0" smtClean="0"/>
              <a:t>A</a:t>
            </a:r>
            <a:endParaRPr lang="en-US" sz="2800" dirty="0"/>
          </a:p>
        </p:txBody>
      </p:sp>
      <p:sp>
        <p:nvSpPr>
          <p:cNvPr id="16" name="TextBox 15"/>
          <p:cNvSpPr txBox="1"/>
          <p:nvPr/>
        </p:nvSpPr>
        <p:spPr>
          <a:xfrm>
            <a:off x="5410200" y="2209800"/>
            <a:ext cx="393056" cy="523220"/>
          </a:xfrm>
          <a:prstGeom prst="rect">
            <a:avLst/>
          </a:prstGeom>
          <a:noFill/>
        </p:spPr>
        <p:txBody>
          <a:bodyPr wrap="none" rtlCol="0">
            <a:spAutoFit/>
          </a:bodyPr>
          <a:lstStyle/>
          <a:p>
            <a:r>
              <a:rPr lang="en-US" sz="2800" dirty="0" smtClean="0"/>
              <a:t>B</a:t>
            </a:r>
            <a:endParaRPr lang="en-US" sz="2800" dirty="0"/>
          </a:p>
        </p:txBody>
      </p:sp>
      <p:sp>
        <p:nvSpPr>
          <p:cNvPr id="17" name="TextBox 16"/>
          <p:cNvSpPr txBox="1"/>
          <p:nvPr/>
        </p:nvSpPr>
        <p:spPr>
          <a:xfrm>
            <a:off x="5486400" y="3965030"/>
            <a:ext cx="375424" cy="523220"/>
          </a:xfrm>
          <a:prstGeom prst="rect">
            <a:avLst/>
          </a:prstGeom>
          <a:noFill/>
        </p:spPr>
        <p:txBody>
          <a:bodyPr wrap="none" rtlCol="0">
            <a:spAutoFit/>
          </a:bodyPr>
          <a:lstStyle/>
          <a:p>
            <a:r>
              <a:rPr lang="en-US" sz="2800" dirty="0" smtClean="0"/>
              <a:t>C</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1" name="TextBox 10"/>
          <p:cNvSpPr txBox="1"/>
          <p:nvPr/>
        </p:nvSpPr>
        <p:spPr>
          <a:xfrm>
            <a:off x="3519594" y="312003"/>
            <a:ext cx="1433406" cy="64633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3600" spc="300" dirty="0" err="1" smtClean="0">
                <a:latin typeface="NikoshBAN" pitchFamily="2" charset="0"/>
                <a:cs typeface="NikoshBAN" pitchFamily="2" charset="0"/>
              </a:rPr>
              <a:t>মূল্যায়ন</a:t>
            </a:r>
            <a:endParaRPr lang="en-US" sz="3600" spc="300" dirty="0">
              <a:latin typeface="NikoshBAN" pitchFamily="2" charset="0"/>
              <a:cs typeface="NikoshBAN" pitchFamily="2" charset="0"/>
            </a:endParaRPr>
          </a:p>
        </p:txBody>
      </p:sp>
      <p:sp>
        <p:nvSpPr>
          <p:cNvPr id="29" name="TextBox 28"/>
          <p:cNvSpPr txBox="1"/>
          <p:nvPr/>
        </p:nvSpPr>
        <p:spPr>
          <a:xfrm>
            <a:off x="457200" y="1219200"/>
            <a:ext cx="5352747" cy="584775"/>
          </a:xfrm>
          <a:prstGeom prst="rect">
            <a:avLst/>
          </a:prstGeom>
          <a:noFill/>
        </p:spPr>
        <p:txBody>
          <a:bodyPr wrap="none" rtlCol="0">
            <a:spAutoFit/>
          </a:bodyPr>
          <a:lstStyle/>
          <a:p>
            <a:pPr marL="457200" indent="-457200"/>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কুলম্বের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তড়ি</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সূত্রটি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5" name="Frame 4"/>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p:cNvGrpSpPr/>
          <p:nvPr/>
        </p:nvGrpSpPr>
        <p:grpSpPr>
          <a:xfrm>
            <a:off x="838200" y="2057400"/>
            <a:ext cx="2085975" cy="1985962"/>
            <a:chOff x="838200" y="2057400"/>
            <a:chExt cx="2085975" cy="1985962"/>
          </a:xfrm>
        </p:grpSpPr>
        <p:pic>
          <p:nvPicPr>
            <p:cNvPr id="6" name="Picture 5" descr="Negative.gif"/>
            <p:cNvPicPr>
              <a:picLocks noChangeAspect="1"/>
            </p:cNvPicPr>
            <p:nvPr/>
          </p:nvPicPr>
          <p:blipFill>
            <a:blip r:embed="rId4" cstate="print"/>
            <a:stretch>
              <a:fillRect/>
            </a:stretch>
          </p:blipFill>
          <p:spPr>
            <a:xfrm>
              <a:off x="838200" y="2057400"/>
              <a:ext cx="2085975" cy="1985962"/>
            </a:xfrm>
            <a:prstGeom prst="rect">
              <a:avLst/>
            </a:prstGeom>
          </p:spPr>
        </p:pic>
        <p:sp>
          <p:nvSpPr>
            <p:cNvPr id="8" name="Oval 7"/>
            <p:cNvSpPr/>
            <p:nvPr/>
          </p:nvSpPr>
          <p:spPr>
            <a:xfrm>
              <a:off x="1752600"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38200" y="4419600"/>
            <a:ext cx="2125717" cy="1881187"/>
            <a:chOff x="838200" y="4419600"/>
            <a:chExt cx="2125717" cy="1881187"/>
          </a:xfrm>
        </p:grpSpPr>
        <p:pic>
          <p:nvPicPr>
            <p:cNvPr id="7" name="Picture 6" descr="Positive-Line.gif"/>
            <p:cNvPicPr>
              <a:picLocks noChangeAspect="1"/>
            </p:cNvPicPr>
            <p:nvPr/>
          </p:nvPicPr>
          <p:blipFill>
            <a:blip r:embed="rId5" cstate="print"/>
            <a:stretch>
              <a:fillRect/>
            </a:stretch>
          </p:blipFill>
          <p:spPr>
            <a:xfrm>
              <a:off x="838200" y="4419600"/>
              <a:ext cx="2125717" cy="1881187"/>
            </a:xfrm>
            <a:prstGeom prst="rect">
              <a:avLst/>
            </a:prstGeom>
          </p:spPr>
        </p:pic>
        <p:sp>
          <p:nvSpPr>
            <p:cNvPr id="9" name="Oval 8"/>
            <p:cNvSpPr/>
            <p:nvPr/>
          </p:nvSpPr>
          <p:spPr>
            <a:xfrm>
              <a:off x="1752600" y="5228898"/>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352800" y="2819400"/>
            <a:ext cx="3886199" cy="523220"/>
          </a:xfrm>
          <a:prstGeom prst="rect">
            <a:avLst/>
          </a:prstGeom>
          <a:solidFill>
            <a:schemeClr val="tx2">
              <a:lumMod val="40000"/>
              <a:lumOff val="60000"/>
            </a:schemeClr>
          </a:solidFill>
        </p:spPr>
        <p:txBody>
          <a:bodyPr wrap="square" rtlCol="0">
            <a:spAutoFit/>
          </a:bodyPr>
          <a:lstStyle/>
          <a:p>
            <a:r>
              <a:rPr lang="bn-BD" sz="2800" dirty="0" smtClean="0">
                <a:latin typeface="NikoshBAN" pitchFamily="2" charset="0"/>
                <a:cs typeface="NikoshBAN" pitchFamily="2" charset="0"/>
              </a:rPr>
              <a:t>এখানে কোন ধরনের চার্জ রয়েছে? </a:t>
            </a:r>
            <a:endParaRPr lang="en-US" sz="2800" dirty="0">
              <a:latin typeface="NikoshBAN" pitchFamily="2" charset="0"/>
              <a:cs typeface="NikoshBAN" pitchFamily="2" charset="0"/>
            </a:endParaRPr>
          </a:p>
        </p:txBody>
      </p:sp>
      <p:sp>
        <p:nvSpPr>
          <p:cNvPr id="15" name="TextBox 14"/>
          <p:cNvSpPr txBox="1"/>
          <p:nvPr/>
        </p:nvSpPr>
        <p:spPr>
          <a:xfrm>
            <a:off x="3352800" y="5029200"/>
            <a:ext cx="3886199" cy="523220"/>
          </a:xfrm>
          <a:prstGeom prst="rect">
            <a:avLst/>
          </a:prstGeom>
          <a:solidFill>
            <a:schemeClr val="accent2">
              <a:lumMod val="60000"/>
              <a:lumOff val="40000"/>
            </a:schemeClr>
          </a:solidFill>
        </p:spPr>
        <p:txBody>
          <a:bodyPr wrap="square" rtlCol="0">
            <a:spAutoFit/>
          </a:bodyPr>
          <a:lstStyle/>
          <a:p>
            <a:r>
              <a:rPr lang="bn-BD" sz="2800" dirty="0" smtClean="0">
                <a:latin typeface="NikoshBAN" pitchFamily="2" charset="0"/>
                <a:cs typeface="NikoshBAN" pitchFamily="2" charset="0"/>
              </a:rPr>
              <a:t>এখানে কোন ধরনের চার্জ রয়েছে? </a:t>
            </a:r>
            <a:endParaRPr lang="en-US" sz="2800" dirty="0">
              <a:latin typeface="NikoshBAN" pitchFamily="2" charset="0"/>
              <a:cs typeface="NikoshBAN" pitchFamily="2" charset="0"/>
            </a:endParaRPr>
          </a:p>
        </p:txBody>
      </p:sp>
    </p:spTree>
    <p:extLst>
      <p:ext uri="{BB962C8B-B14F-4D97-AF65-F5344CB8AC3E}">
        <p14:creationId xmlns="" xmlns:p14="http://schemas.microsoft.com/office/powerpoint/2010/main" val="10186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cxnSp>
        <p:nvCxnSpPr>
          <p:cNvPr id="19" name="Straight Arrow Connector 18"/>
          <p:cNvCxnSpPr/>
          <p:nvPr/>
        </p:nvCxnSpPr>
        <p:spPr>
          <a:xfrm flipV="1">
            <a:off x="6705600" y="533400"/>
            <a:ext cx="685800" cy="19050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14600" y="259080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259080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68413" y="177225"/>
            <a:ext cx="1636987"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3200" dirty="0" err="1" smtClean="0">
                <a:latin typeface="NikoshBAN" pitchFamily="2" charset="0"/>
                <a:cs typeface="NikoshBAN" pitchFamily="2" charset="0"/>
              </a:rPr>
              <a:t>বাড়ির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endParaRPr lang="en-US" sz="3200" dirty="0">
              <a:latin typeface="NikoshBAN" pitchFamily="2" charset="0"/>
              <a:cs typeface="NikoshBAN" pitchFamily="2" charset="0"/>
            </a:endParaRPr>
          </a:p>
        </p:txBody>
      </p:sp>
      <p:sp>
        <p:nvSpPr>
          <p:cNvPr id="6" name="TextBox 5"/>
          <p:cNvSpPr txBox="1"/>
          <p:nvPr/>
        </p:nvSpPr>
        <p:spPr>
          <a:xfrm>
            <a:off x="762000" y="4713982"/>
            <a:ext cx="7801944"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(খ)</a:t>
            </a:r>
            <a:r>
              <a:rPr lang="en-US" sz="3200" dirty="0" smtClean="0">
                <a:latin typeface="NikoshBAN" pitchFamily="2" charset="0"/>
                <a:cs typeface="NikoshBAN" pitchFamily="2" charset="0"/>
              </a:rPr>
              <a:t> </a:t>
            </a:r>
            <a:r>
              <a:rPr lang="en-US" sz="3200" dirty="0" smtClean="0">
                <a:latin typeface="Times New Roman" pitchFamily="18" charset="0"/>
                <a:cs typeface="Times New Roman" pitchFamily="18" charset="0"/>
              </a:rPr>
              <a:t>A </a:t>
            </a:r>
            <a:r>
              <a:rPr lang="bn-BD" sz="3200" dirty="0" smtClean="0">
                <a:latin typeface="NikoshBAN" pitchFamily="2" charset="0"/>
                <a:cs typeface="NikoshBAN" pitchFamily="2" charset="0"/>
              </a:rPr>
              <a:t>ও </a:t>
            </a:r>
            <a:r>
              <a:rPr lang="en-US" sz="3200" dirty="0" smtClean="0">
                <a:latin typeface="Times New Roman" pitchFamily="18" charset="0"/>
                <a:cs typeface="Times New Roman" pitchFamily="18" charset="0"/>
              </a:rPr>
              <a:t>B</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বস্তুর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আধানের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যথাক্রমে </a:t>
            </a:r>
            <a:r>
              <a:rPr lang="en-US" sz="3200" dirty="0" smtClean="0">
                <a:latin typeface="Arial" pitchFamily="34" charset="0"/>
                <a:cs typeface="Arial" pitchFamily="34" charset="0"/>
              </a:rPr>
              <a:t>15 C</a:t>
            </a:r>
            <a:r>
              <a:rPr lang="en-US" sz="3200" dirty="0" smtClean="0">
                <a:latin typeface="NikoshBAN" pitchFamily="2" charset="0"/>
                <a:cs typeface="NikoshBAN" pitchFamily="2" charset="0"/>
              </a:rPr>
              <a:t> ও </a:t>
            </a:r>
            <a:r>
              <a:rPr lang="en-US" sz="3200" dirty="0" smtClean="0">
                <a:latin typeface="Arial" pitchFamily="34" charset="0"/>
                <a:cs typeface="Arial" pitchFamily="34" charset="0"/>
              </a:rPr>
              <a:t>10 C </a:t>
            </a:r>
            <a:endParaRPr lang="bn-BD" sz="3200" dirty="0" smtClean="0">
              <a:latin typeface="Arial" pitchFamily="34" charset="0"/>
              <a:cs typeface="Arial" pitchFamily="34" charset="0"/>
            </a:endParaRPr>
          </a:p>
          <a:p>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হলে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মধ্যবর্তী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a:t>
            </a:r>
            <a:r>
              <a:rPr lang="en-US" sz="3200" dirty="0" err="1" smtClean="0">
                <a:latin typeface="NikoshBAN" pitchFamily="2" charset="0"/>
                <a:cs typeface="NikoshBAN" pitchFamily="2" charset="0"/>
              </a:rPr>
              <a:t>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কত</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5" name="Frame 4"/>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Cragedball-1.png"/>
          <p:cNvPicPr>
            <a:picLocks noChangeAspect="1"/>
          </p:cNvPicPr>
          <p:nvPr/>
        </p:nvPicPr>
        <p:blipFill>
          <a:blip r:embed="rId4" cstate="print"/>
          <a:stretch>
            <a:fillRect/>
          </a:stretch>
        </p:blipFill>
        <p:spPr>
          <a:xfrm>
            <a:off x="6248400" y="2279424"/>
            <a:ext cx="765098" cy="768576"/>
          </a:xfrm>
          <a:prstGeom prst="rect">
            <a:avLst/>
          </a:prstGeom>
        </p:spPr>
      </p:pic>
      <p:pic>
        <p:nvPicPr>
          <p:cNvPr id="9" name="Picture 8" descr="Cragedball-1.png"/>
          <p:cNvPicPr>
            <a:picLocks noChangeAspect="1"/>
          </p:cNvPicPr>
          <p:nvPr/>
        </p:nvPicPr>
        <p:blipFill>
          <a:blip r:embed="rId4" cstate="print"/>
          <a:stretch>
            <a:fillRect/>
          </a:stretch>
        </p:blipFill>
        <p:spPr>
          <a:xfrm>
            <a:off x="2130502" y="2279424"/>
            <a:ext cx="765098" cy="768576"/>
          </a:xfrm>
          <a:prstGeom prst="rect">
            <a:avLst/>
          </a:prstGeom>
        </p:spPr>
      </p:pic>
      <p:cxnSp>
        <p:nvCxnSpPr>
          <p:cNvPr id="14" name="Straight Arrow Connector 13"/>
          <p:cNvCxnSpPr>
            <a:stCxn id="16" idx="1"/>
          </p:cNvCxnSpPr>
          <p:nvPr/>
        </p:nvCxnSpPr>
        <p:spPr>
          <a:xfrm flipH="1" flipV="1">
            <a:off x="2514600" y="3276600"/>
            <a:ext cx="1828800" cy="22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6" idx="3"/>
          </p:cNvCxnSpPr>
          <p:nvPr/>
        </p:nvCxnSpPr>
        <p:spPr>
          <a:xfrm flipV="1">
            <a:off x="4997746" y="3276600"/>
            <a:ext cx="1694718" cy="22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43400" y="3048000"/>
            <a:ext cx="654346" cy="461665"/>
          </a:xfrm>
          <a:prstGeom prst="rect">
            <a:avLst/>
          </a:prstGeom>
          <a:noFill/>
        </p:spPr>
        <p:txBody>
          <a:bodyPr wrap="none" rtlCol="0">
            <a:spAutoFit/>
          </a:bodyPr>
          <a:lstStyle/>
          <a:p>
            <a:r>
              <a:rPr lang="en-US" sz="2400" dirty="0" smtClean="0"/>
              <a:t>2 m</a:t>
            </a:r>
            <a:endParaRPr lang="en-US" sz="2400" dirty="0"/>
          </a:p>
        </p:txBody>
      </p:sp>
      <p:sp>
        <p:nvSpPr>
          <p:cNvPr id="13" name="TextBox 12"/>
          <p:cNvSpPr txBox="1"/>
          <p:nvPr/>
        </p:nvSpPr>
        <p:spPr>
          <a:xfrm>
            <a:off x="6934200" y="2438400"/>
            <a:ext cx="393056" cy="523220"/>
          </a:xfrm>
          <a:prstGeom prst="rect">
            <a:avLst/>
          </a:prstGeom>
          <a:noFill/>
        </p:spPr>
        <p:txBody>
          <a:bodyPr wrap="none" rtlCol="0">
            <a:spAutoFit/>
          </a:bodyPr>
          <a:lstStyle/>
          <a:p>
            <a:r>
              <a:rPr lang="en-US" sz="2800" dirty="0" smtClean="0"/>
              <a:t>A</a:t>
            </a:r>
            <a:endParaRPr lang="en-US" sz="2800" dirty="0"/>
          </a:p>
        </p:txBody>
      </p:sp>
      <p:sp>
        <p:nvSpPr>
          <p:cNvPr id="17" name="TextBox 16"/>
          <p:cNvSpPr txBox="1"/>
          <p:nvPr/>
        </p:nvSpPr>
        <p:spPr>
          <a:xfrm>
            <a:off x="1765736" y="2377966"/>
            <a:ext cx="393056" cy="523220"/>
          </a:xfrm>
          <a:prstGeom prst="rect">
            <a:avLst/>
          </a:prstGeom>
          <a:noFill/>
        </p:spPr>
        <p:txBody>
          <a:bodyPr wrap="none" rtlCol="0">
            <a:spAutoFit/>
          </a:bodyPr>
          <a:lstStyle/>
          <a:p>
            <a:r>
              <a:rPr lang="en-US" sz="2800" dirty="0" smtClean="0"/>
              <a:t>B</a:t>
            </a:r>
            <a:endParaRPr lang="en-US" sz="2800" dirty="0"/>
          </a:p>
        </p:txBody>
      </p:sp>
      <p:sp>
        <p:nvSpPr>
          <p:cNvPr id="20" name="TextBox 19"/>
          <p:cNvSpPr txBox="1"/>
          <p:nvPr/>
        </p:nvSpPr>
        <p:spPr>
          <a:xfrm>
            <a:off x="6971125" y="1524000"/>
            <a:ext cx="864339" cy="523220"/>
          </a:xfrm>
          <a:prstGeom prst="rect">
            <a:avLst/>
          </a:prstGeom>
          <a:noFill/>
        </p:spPr>
        <p:txBody>
          <a:bodyPr wrap="none" rtlCol="0">
            <a:spAutoFit/>
          </a:bodyPr>
          <a:lstStyle/>
          <a:p>
            <a:r>
              <a:rPr lang="en-US" sz="2800" dirty="0" smtClean="0"/>
              <a:t>30 N</a:t>
            </a:r>
            <a:endParaRPr lang="en-US" sz="2800" dirty="0"/>
          </a:p>
        </p:txBody>
      </p:sp>
      <p:sp>
        <p:nvSpPr>
          <p:cNvPr id="21" name="TextBox 20"/>
          <p:cNvSpPr txBox="1"/>
          <p:nvPr/>
        </p:nvSpPr>
        <p:spPr>
          <a:xfrm>
            <a:off x="7496502" y="762000"/>
            <a:ext cx="370614" cy="523220"/>
          </a:xfrm>
          <a:prstGeom prst="rect">
            <a:avLst/>
          </a:prstGeom>
          <a:noFill/>
        </p:spPr>
        <p:txBody>
          <a:bodyPr wrap="none" rtlCol="0">
            <a:spAutoFit/>
          </a:bodyPr>
          <a:lstStyle/>
          <a:p>
            <a:r>
              <a:rPr lang="en-US" sz="2800" dirty="0" smtClean="0"/>
              <a:t>P</a:t>
            </a:r>
            <a:endParaRPr lang="en-US" sz="2800" dirty="0"/>
          </a:p>
        </p:txBody>
      </p:sp>
      <p:pic>
        <p:nvPicPr>
          <p:cNvPr id="22" name="Picture 21" descr="Charge.png"/>
          <p:cNvPicPr>
            <a:picLocks noChangeAspect="1"/>
          </p:cNvPicPr>
          <p:nvPr/>
        </p:nvPicPr>
        <p:blipFill>
          <a:blip r:embed="rId5" cstate="print"/>
          <a:stretch>
            <a:fillRect/>
          </a:stretch>
        </p:blipFill>
        <p:spPr>
          <a:xfrm>
            <a:off x="6934200" y="685800"/>
            <a:ext cx="656897" cy="632202"/>
          </a:xfrm>
          <a:prstGeom prst="rect">
            <a:avLst/>
          </a:prstGeom>
        </p:spPr>
      </p:pic>
      <p:sp>
        <p:nvSpPr>
          <p:cNvPr id="25" name="TextBox 24"/>
          <p:cNvSpPr txBox="1"/>
          <p:nvPr/>
        </p:nvSpPr>
        <p:spPr>
          <a:xfrm>
            <a:off x="762000" y="3810000"/>
            <a:ext cx="6090129"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smtClean="0">
                <a:latin typeface="Times New Roman" pitchFamily="18" charset="0"/>
                <a:cs typeface="Times New Roman" pitchFamily="18" charset="0"/>
              </a:rPr>
              <a:t>P</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বিন্দুতে তড়িৎ ক্ষেত্রের প্রাবল্য নির্ণয় কর।</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380952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4" cstate="print"/>
          <a:stretch>
            <a:fillRect/>
          </a:stretch>
        </p:blipFill>
        <p:spPr>
          <a:xfrm>
            <a:off x="990600" y="742950"/>
            <a:ext cx="7162800" cy="5372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232196"/>
            <a:ext cx="8763000" cy="2062103"/>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IN" sz="3200" dirty="0">
                <a:latin typeface="Nikosh" pitchFamily="2" charset="0"/>
                <a:cs typeface="Nikosh" pitchFamily="2" charset="0"/>
              </a:rPr>
              <a:t>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তাজুল ইসলাম, সহকারি অধ্যাপক, টিটিসি, </a:t>
            </a:r>
            <a:r>
              <a:rPr lang="bn-IN" sz="3200" dirty="0" smtClean="0">
                <a:latin typeface="Nikosh" pitchFamily="2" charset="0"/>
                <a:cs typeface="Nikosh" pitchFamily="2" charset="0"/>
              </a:rPr>
              <a:t>পাবনা</a:t>
            </a:r>
            <a:endParaRPr lang="en-US" sz="3200" dirty="0" smtClean="0">
              <a:latin typeface="Nikosh" pitchFamily="2" charset="0"/>
              <a:cs typeface="Nikosh" pitchFamily="2" charset="0"/>
            </a:endParaRP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930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দশম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স্থির তড়িৎ</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3"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3810000" y="1219200"/>
            <a:ext cx="1600200" cy="1676400"/>
            <a:chOff x="3886200" y="2209800"/>
            <a:chExt cx="1600200" cy="1676400"/>
          </a:xfrm>
        </p:grpSpPr>
        <p:pic>
          <p:nvPicPr>
            <p:cNvPr id="9" name="Picture 8" descr="figure1.gif"/>
            <p:cNvPicPr>
              <a:picLocks noChangeAspect="1"/>
            </p:cNvPicPr>
            <p:nvPr/>
          </p:nvPicPr>
          <p:blipFill>
            <a:blip r:embed="rId4" cstate="print"/>
            <a:stretch>
              <a:fillRect/>
            </a:stretch>
          </p:blipFill>
          <p:spPr>
            <a:xfrm>
              <a:off x="3962400" y="2209800"/>
              <a:ext cx="1428750" cy="1447800"/>
            </a:xfrm>
            <a:prstGeom prst="rect">
              <a:avLst/>
            </a:prstGeom>
          </p:spPr>
        </p:pic>
        <p:graphicFrame>
          <p:nvGraphicFramePr>
            <p:cNvPr id="8" name="Object 7">
              <a:hlinkClick r:id="" action="ppaction://ole?verb=0"/>
            </p:cNvPr>
            <p:cNvGraphicFramePr>
              <a:graphicFrameLocks noChangeAspect="1"/>
            </p:cNvGraphicFramePr>
            <p:nvPr/>
          </p:nvGraphicFramePr>
          <p:xfrm>
            <a:off x="3886200" y="2536031"/>
            <a:ext cx="1600200" cy="1350169"/>
          </p:xfrm>
          <a:graphic>
            <a:graphicData uri="http://schemas.openxmlformats.org/presentationml/2006/ole">
              <p:oleObj spid="_x0000_s7170" name="Packager Shell Object" showAsIcon="1" r:id="rId5" imgW="914400" imgH="771480" progId="Package">
                <p:embed/>
              </p:oleObj>
            </a:graphicData>
          </a:graphic>
        </p:graphicFrame>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TextBox 6"/>
          <p:cNvSpPr txBox="1"/>
          <p:nvPr/>
        </p:nvSpPr>
        <p:spPr>
          <a:xfrm>
            <a:off x="3581400" y="1066800"/>
            <a:ext cx="2223686" cy="92333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5400" dirty="0" err="1" smtClean="0">
                <a:solidFill>
                  <a:schemeClr val="bg1"/>
                </a:solidFill>
                <a:latin typeface="NikoshBAN" pitchFamily="2" charset="0"/>
                <a:cs typeface="NikoshBAN" pitchFamily="2" charset="0"/>
              </a:rPr>
              <a:t>তড়ি</a:t>
            </a:r>
            <a:r>
              <a:rPr lang="en-US" sz="5400" dirty="0" smtClean="0">
                <a:solidFill>
                  <a:schemeClr val="bg1"/>
                </a:solidFill>
                <a:latin typeface="NikoshBAN" pitchFamily="2" charset="0"/>
                <a:cs typeface="NikoshBAN" pitchFamily="2" charset="0"/>
              </a:rPr>
              <a:t>ৎ</a:t>
            </a:r>
            <a:r>
              <a:rPr lang="bn-BD" sz="5400" dirty="0" smtClean="0">
                <a:solidFill>
                  <a:schemeClr val="bg1"/>
                </a:solidFill>
                <a:latin typeface="NikoshBAN" pitchFamily="2" charset="0"/>
                <a:cs typeface="NikoshBAN" pitchFamily="2" charset="0"/>
              </a:rPr>
              <a:t> বল</a:t>
            </a:r>
            <a:endParaRPr lang="en-US" sz="54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1244025"/>
            <a:ext cx="3746538"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smtClean="0">
                <a:solidFill>
                  <a:schemeClr val="bg1"/>
                </a:solidFill>
                <a:latin typeface="NikoshBAN" pitchFamily="2" charset="0"/>
                <a:cs typeface="NikoshBAN" pitchFamily="2" charset="0"/>
              </a:rPr>
              <a:t>এ </a:t>
            </a:r>
            <a:r>
              <a:rPr lang="en-US" sz="4000" dirty="0" err="1" smtClean="0">
                <a:solidFill>
                  <a:schemeClr val="bg1"/>
                </a:solidFill>
                <a:latin typeface="NikoshBAN" pitchFamily="2" charset="0"/>
                <a:cs typeface="NikoshBAN" pitchFamily="2" charset="0"/>
              </a:rPr>
              <a:t>পাঠ</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শেষে</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শিক্ষার্থীরা</a:t>
            </a:r>
            <a:endParaRPr lang="en-US" sz="4000" dirty="0">
              <a:solidFill>
                <a:schemeClr val="bg1"/>
              </a:solidFill>
              <a:latin typeface="NikoshBAN" pitchFamily="2" charset="0"/>
              <a:cs typeface="NikoshBAN" pitchFamily="2" charset="0"/>
            </a:endParaRPr>
          </a:p>
        </p:txBody>
      </p:sp>
      <p:sp>
        <p:nvSpPr>
          <p:cNvPr id="5" name="TextBox 4"/>
          <p:cNvSpPr txBox="1"/>
          <p:nvPr/>
        </p:nvSpPr>
        <p:spPr>
          <a:xfrm>
            <a:off x="533400" y="4520625"/>
            <a:ext cx="8229600" cy="584775"/>
          </a:xfrm>
          <a:prstGeom prst="rect">
            <a:avLst/>
          </a:prstGeom>
          <a:solidFill>
            <a:schemeClr val="accent2">
              <a:lumMod val="60000"/>
              <a:lumOff val="40000"/>
            </a:schemeClr>
          </a:solidFill>
        </p:spPr>
        <p:txBody>
          <a:bodyPr wrap="squar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bn-BD" sz="3200" dirty="0" smtClean="0">
                <a:latin typeface="NikoshBAN" pitchFamily="2" charset="0"/>
                <a:cs typeface="NikoshBAN" pitchFamily="2" charset="0"/>
                <a:sym typeface="Webdings"/>
              </a:rPr>
              <a:t>তড়িৎ বলরেখা এবং তড়িৎ ক্ষেত্রের দিক</a:t>
            </a:r>
            <a:r>
              <a:rPr lang="en-US" sz="3200" dirty="0" smtClean="0">
                <a:solidFill>
                  <a:schemeClr val="bg1"/>
                </a:solidFill>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ব্যাখ্যা</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করতে</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পারবে</a:t>
            </a:r>
            <a:endParaRPr lang="en-US" sz="3200" dirty="0">
              <a:solidFill>
                <a:schemeClr val="bg1"/>
              </a:solidFill>
              <a:latin typeface="NikoshBAN" pitchFamily="2" charset="0"/>
              <a:cs typeface="NikoshBAN" pitchFamily="2" charset="0"/>
            </a:endParaRPr>
          </a:p>
        </p:txBody>
      </p:sp>
      <p:sp>
        <p:nvSpPr>
          <p:cNvPr id="6" name="TextBox 5"/>
          <p:cNvSpPr txBox="1"/>
          <p:nvPr/>
        </p:nvSpPr>
        <p:spPr>
          <a:xfrm>
            <a:off x="533400" y="2387025"/>
            <a:ext cx="5334000" cy="584775"/>
          </a:xfrm>
          <a:prstGeom prst="rect">
            <a:avLst/>
          </a:prstGeom>
          <a:solidFill>
            <a:schemeClr val="accent1">
              <a:lumMod val="60000"/>
              <a:lumOff val="40000"/>
            </a:schemeClr>
          </a:solidFill>
        </p:spPr>
        <p:txBody>
          <a:bodyPr wrap="square" rtlCol="0">
            <a:spAutoFit/>
          </a:bodyPr>
          <a:lstStyle/>
          <a:p>
            <a:pPr>
              <a:buFont typeface="Wingdings" pitchFamily="2" charset="2"/>
              <a:buChar char="Ø"/>
            </a:pP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তড়ি</a:t>
            </a:r>
            <a:r>
              <a:rPr lang="en-US" sz="3200" dirty="0" smtClean="0">
                <a:latin typeface="NikoshBAN" pitchFamily="2" charset="0"/>
                <a:cs typeface="NikoshBAN" pitchFamily="2" charset="0"/>
                <a:sym typeface="Webdings"/>
              </a:rPr>
              <a:t>ৎ </a:t>
            </a:r>
            <a:r>
              <a:rPr lang="en-US" sz="3200" dirty="0" err="1" smtClean="0">
                <a:latin typeface="NikoshBAN" pitchFamily="2" charset="0"/>
                <a:cs typeface="NikoshBAN" pitchFamily="2" charset="0"/>
                <a:sym typeface="Webdings"/>
              </a:rPr>
              <a:t>বল</a:t>
            </a:r>
            <a:r>
              <a:rPr lang="en-US" sz="3200" dirty="0" smtClean="0">
                <a:latin typeface="NikoshBAN" pitchFamily="2" charset="0"/>
                <a:cs typeface="NikoshBAN" pitchFamily="2" charset="0"/>
                <a:sym typeface="Webdings"/>
              </a:rPr>
              <a:t> </a:t>
            </a:r>
            <a:r>
              <a:rPr lang="bn-BD" sz="3200" dirty="0" smtClean="0">
                <a:latin typeface="NikoshBAN" pitchFamily="2" charset="0"/>
                <a:cs typeface="NikoshBAN" pitchFamily="2" charset="0"/>
                <a:sym typeface="Webdings"/>
              </a:rPr>
              <a:t>কী তা বর্ণনা করতে </a:t>
            </a:r>
            <a:r>
              <a:rPr lang="en-US" sz="3200" dirty="0" err="1" smtClean="0">
                <a:latin typeface="NikoshBAN" pitchFamily="2" charset="0"/>
                <a:cs typeface="NikoshBAN" pitchFamily="2" charset="0"/>
                <a:sym typeface="Webdings"/>
              </a:rPr>
              <a:t>পারবে</a:t>
            </a:r>
            <a:endParaRPr lang="en-US" sz="3200" dirty="0">
              <a:latin typeface="NikoshBAN" pitchFamily="2" charset="0"/>
              <a:cs typeface="NikoshBAN" pitchFamily="2" charset="0"/>
            </a:endParaRPr>
          </a:p>
        </p:txBody>
      </p:sp>
      <p:sp>
        <p:nvSpPr>
          <p:cNvPr id="7" name="TextBox 6"/>
          <p:cNvSpPr txBox="1"/>
          <p:nvPr/>
        </p:nvSpPr>
        <p:spPr>
          <a:xfrm>
            <a:off x="533400" y="3834825"/>
            <a:ext cx="6248400" cy="584775"/>
          </a:xfrm>
          <a:prstGeom prst="rect">
            <a:avLst/>
          </a:prstGeom>
          <a:solidFill>
            <a:schemeClr val="accent6">
              <a:lumMod val="60000"/>
              <a:lumOff val="40000"/>
            </a:schemeClr>
          </a:solidFill>
        </p:spPr>
        <p:txBody>
          <a:bodyPr wrap="square" rtlCol="0">
            <a:spAutoFit/>
          </a:bodyPr>
          <a:lstStyle/>
          <a:p>
            <a:pPr>
              <a:buFont typeface="Wingdings" pitchFamily="2" charset="2"/>
              <a:buChar char="Ø"/>
            </a:pPr>
            <a:r>
              <a:rPr lang="bn-BD" sz="3200" dirty="0" smtClean="0">
                <a:latin typeface="NikoshBAN" pitchFamily="2" charset="0"/>
                <a:cs typeface="NikoshBAN" pitchFamily="2" charset="0"/>
                <a:sym typeface="Webdings"/>
              </a:rPr>
              <a:t> তড়িৎ ক্ষেত্র</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সৃষ্টি</a:t>
            </a:r>
            <a:r>
              <a:rPr lang="bn-BD" sz="3200" dirty="0" smtClean="0">
                <a:latin typeface="NikoshBAN" pitchFamily="2" charset="0"/>
                <a:cs typeface="NikoshBAN" pitchFamily="2" charset="0"/>
                <a:sym typeface="Webdings"/>
              </a:rPr>
              <a:t>র কারণ</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ব্যাখ্যা</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করতে</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পারবে</a:t>
            </a:r>
            <a:endParaRPr lang="en-US" sz="3200" dirty="0">
              <a:latin typeface="NikoshBAN" pitchFamily="2" charset="0"/>
              <a:cs typeface="NikoshBAN" pitchFamily="2" charset="0"/>
            </a:endParaRPr>
          </a:p>
        </p:txBody>
      </p:sp>
      <p:sp>
        <p:nvSpPr>
          <p:cNvPr id="8" name="TextBox 7"/>
          <p:cNvSpPr txBox="1"/>
          <p:nvPr/>
        </p:nvSpPr>
        <p:spPr>
          <a:xfrm>
            <a:off x="533400" y="3149025"/>
            <a:ext cx="7543800" cy="584775"/>
          </a:xfrm>
          <a:prstGeom prst="rect">
            <a:avLst/>
          </a:prstGeom>
          <a:solidFill>
            <a:schemeClr val="accent5">
              <a:lumMod val="60000"/>
              <a:lumOff val="40000"/>
            </a:schemeClr>
          </a:solidFill>
        </p:spPr>
        <p:txBody>
          <a:bodyPr wrap="square" rtlCol="0">
            <a:spAutoFit/>
          </a:bodyPr>
          <a:lstStyle/>
          <a:p>
            <a:pPr>
              <a:buFont typeface="Wingdings" pitchFamily="2" charset="2"/>
              <a:buChar char="Ø"/>
            </a:pP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কুলম্বের</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সূত্রের</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সাহায্যে</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তড়ি</a:t>
            </a:r>
            <a:r>
              <a:rPr lang="en-US" sz="3200" dirty="0" smtClean="0">
                <a:latin typeface="NikoshBAN" pitchFamily="2" charset="0"/>
                <a:cs typeface="NikoshBAN" pitchFamily="2" charset="0"/>
                <a:sym typeface="Webdings"/>
              </a:rPr>
              <a:t>ৎ </a:t>
            </a:r>
            <a:r>
              <a:rPr lang="en-US" sz="3200" dirty="0" err="1" smtClean="0">
                <a:latin typeface="NikoshBAN" pitchFamily="2" charset="0"/>
                <a:cs typeface="NikoshBAN" pitchFamily="2" charset="0"/>
                <a:sym typeface="Webdings"/>
              </a:rPr>
              <a:t>বল</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পরিমাপ</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করতে</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পারবে</a:t>
            </a:r>
            <a:endParaRPr lang="en-US" sz="3200" dirty="0">
              <a:latin typeface="NikoshBAN" pitchFamily="2" charset="0"/>
              <a:cs typeface="NikoshBAN" pitchFamily="2" charset="0"/>
            </a:endParaRPr>
          </a:p>
        </p:txBody>
      </p:sp>
      <p:sp>
        <p:nvSpPr>
          <p:cNvPr id="9" name="Frame 8"/>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581400" y="381000"/>
            <a:ext cx="1622560" cy="707886"/>
          </a:xfrm>
          <a:prstGeom prst="rect">
            <a:avLst/>
          </a:prstGeom>
          <a:noFill/>
        </p:spPr>
        <p:txBody>
          <a:bodyPr wrap="none" rtlCol="0">
            <a:spAutoFit/>
          </a:bodyPr>
          <a:lstStyle/>
          <a:p>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9" name="Group 8"/>
          <p:cNvGrpSpPr/>
          <p:nvPr/>
        </p:nvGrpSpPr>
        <p:grpSpPr>
          <a:xfrm>
            <a:off x="3429000" y="381000"/>
            <a:ext cx="1816606" cy="1676400"/>
            <a:chOff x="3429000" y="1905000"/>
            <a:chExt cx="1816606" cy="1676400"/>
          </a:xfrm>
        </p:grpSpPr>
        <p:pic>
          <p:nvPicPr>
            <p:cNvPr id="6" name="Picture 5" descr="figure1.gif"/>
            <p:cNvPicPr>
              <a:picLocks noChangeAspect="1"/>
            </p:cNvPicPr>
            <p:nvPr/>
          </p:nvPicPr>
          <p:blipFill>
            <a:blip r:embed="rId4" cstate="print"/>
            <a:stretch>
              <a:fillRect/>
            </a:stretch>
          </p:blipFill>
          <p:spPr>
            <a:xfrm>
              <a:off x="3581400" y="1905000"/>
              <a:ext cx="1428750" cy="1447800"/>
            </a:xfrm>
            <a:prstGeom prst="rect">
              <a:avLst/>
            </a:prstGeom>
          </p:spPr>
        </p:pic>
        <p:graphicFrame>
          <p:nvGraphicFramePr>
            <p:cNvPr id="7" name="Object 6">
              <a:hlinkClick r:id="" action="ppaction://ole?verb=0"/>
            </p:cNvPr>
            <p:cNvGraphicFramePr>
              <a:graphicFrameLocks noChangeAspect="1"/>
            </p:cNvGraphicFramePr>
            <p:nvPr/>
          </p:nvGraphicFramePr>
          <p:xfrm>
            <a:off x="3429000" y="2162174"/>
            <a:ext cx="1816606" cy="1419226"/>
          </p:xfrm>
          <a:graphic>
            <a:graphicData uri="http://schemas.openxmlformats.org/presentationml/2006/ole">
              <p:oleObj spid="_x0000_s1026" name="Packager Shell Object" showAsIcon="1" r:id="rId5" imgW="914400" imgH="714240" progId="Package">
                <p:embed/>
              </p:oleObj>
            </a:graphicData>
          </a:graphic>
        </p:graphicFrame>
      </p:grpSp>
      <p:sp>
        <p:nvSpPr>
          <p:cNvPr id="8" name="Frame 7"/>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vlcsnap-2015-05-10-23h05m17s247.jpg"/>
          <p:cNvPicPr>
            <a:picLocks noChangeAspect="1"/>
          </p:cNvPicPr>
          <p:nvPr/>
        </p:nvPicPr>
        <p:blipFill>
          <a:blip r:embed="rId6" cstate="print"/>
          <a:stretch>
            <a:fillRect/>
          </a:stretch>
        </p:blipFill>
        <p:spPr>
          <a:xfrm>
            <a:off x="540407" y="2133600"/>
            <a:ext cx="3955393" cy="2966545"/>
          </a:xfrm>
          <a:prstGeom prst="rect">
            <a:avLst/>
          </a:prstGeom>
        </p:spPr>
      </p:pic>
      <p:pic>
        <p:nvPicPr>
          <p:cNvPr id="11" name="Picture 10" descr="vlcsnap-2015-05-10-23h07m19s40.jpg"/>
          <p:cNvPicPr>
            <a:picLocks noChangeAspect="1"/>
          </p:cNvPicPr>
          <p:nvPr/>
        </p:nvPicPr>
        <p:blipFill>
          <a:blip r:embed="rId7" cstate="print"/>
          <a:stretch>
            <a:fillRect/>
          </a:stretch>
        </p:blipFill>
        <p:spPr>
          <a:xfrm>
            <a:off x="4648200" y="2133600"/>
            <a:ext cx="3970283" cy="2977712"/>
          </a:xfrm>
          <a:prstGeom prst="rect">
            <a:avLst/>
          </a:prstGeom>
        </p:spPr>
      </p:pic>
      <p:sp>
        <p:nvSpPr>
          <p:cNvPr id="12" name="TextBox 11"/>
          <p:cNvSpPr txBox="1"/>
          <p:nvPr/>
        </p:nvSpPr>
        <p:spPr>
          <a:xfrm>
            <a:off x="2438400" y="838200"/>
            <a:ext cx="3886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পরীক্ষণটিতে কী কী দেখেছো?</a:t>
            </a:r>
            <a:endParaRPr lang="en-US" sz="3200" dirty="0">
              <a:latin typeface="NikoshBAN" pitchFamily="2" charset="0"/>
              <a:cs typeface="NikoshBAN" pitchFamily="2" charset="0"/>
            </a:endParaRPr>
          </a:p>
        </p:txBody>
      </p:sp>
      <p:sp>
        <p:nvSpPr>
          <p:cNvPr id="13" name="TextBox 12"/>
          <p:cNvSpPr txBox="1"/>
          <p:nvPr/>
        </p:nvSpPr>
        <p:spPr>
          <a:xfrm>
            <a:off x="564932" y="4643735"/>
            <a:ext cx="3887603" cy="461665"/>
          </a:xfrm>
          <a:prstGeom prst="rect">
            <a:avLst/>
          </a:prstGeom>
          <a:solidFill>
            <a:schemeClr val="tx2">
              <a:lumMod val="60000"/>
              <a:lumOff val="40000"/>
            </a:schemeClr>
          </a:solidFill>
        </p:spPr>
        <p:txBody>
          <a:bodyPr wrap="none" rtlCol="0">
            <a:spAutoFit/>
          </a:bodyPr>
          <a:lstStyle/>
          <a:p>
            <a:r>
              <a:rPr lang="bn-BD" sz="2400" dirty="0" smtClean="0">
                <a:latin typeface="NikoshBAN" pitchFamily="2" charset="0"/>
                <a:cs typeface="NikoshBAN" pitchFamily="2" charset="0"/>
              </a:rPr>
              <a:t>সমজাতীয় চার্জ পরস্পরকে বিকর্ষণ করে</a:t>
            </a:r>
            <a:endParaRPr lang="en-US" sz="2400" dirty="0">
              <a:latin typeface="NikoshBAN" pitchFamily="2" charset="0"/>
              <a:cs typeface="NikoshBAN" pitchFamily="2" charset="0"/>
            </a:endParaRPr>
          </a:p>
        </p:txBody>
      </p:sp>
      <p:sp>
        <p:nvSpPr>
          <p:cNvPr id="14" name="TextBox 13"/>
          <p:cNvSpPr txBox="1"/>
          <p:nvPr/>
        </p:nvSpPr>
        <p:spPr>
          <a:xfrm>
            <a:off x="4648200" y="4643735"/>
            <a:ext cx="3946914" cy="461665"/>
          </a:xfrm>
          <a:prstGeom prst="rect">
            <a:avLst/>
          </a:prstGeom>
          <a:solidFill>
            <a:schemeClr val="accent2">
              <a:lumMod val="60000"/>
              <a:lumOff val="40000"/>
            </a:schemeClr>
          </a:solidFill>
        </p:spPr>
        <p:txBody>
          <a:bodyPr wrap="none" rtlCol="0">
            <a:spAutoFit/>
          </a:bodyPr>
          <a:lstStyle/>
          <a:p>
            <a:r>
              <a:rPr lang="bn-BD" sz="2400" spc="-150" dirty="0" smtClean="0">
                <a:latin typeface="NikoshBAN" pitchFamily="2" charset="0"/>
                <a:cs typeface="NikoshBAN" pitchFamily="2" charset="0"/>
              </a:rPr>
              <a:t>বিপরীত জাতীয় চার্জ পরস্পরকে বিকর্ষণ করে</a:t>
            </a:r>
            <a:endParaRPr lang="en-US" sz="2400" spc="-150" dirty="0">
              <a:latin typeface="NikoshBAN" pitchFamily="2" charset="0"/>
              <a:cs typeface="NikoshBAN" pitchFamily="2" charset="0"/>
            </a:endParaRPr>
          </a:p>
        </p:txBody>
      </p:sp>
      <p:sp>
        <p:nvSpPr>
          <p:cNvPr id="15" name="TextBox 14"/>
          <p:cNvSpPr txBox="1"/>
          <p:nvPr/>
        </p:nvSpPr>
        <p:spPr>
          <a:xfrm>
            <a:off x="1143000" y="5282625"/>
            <a:ext cx="6833922"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আধানগুলোর আকর্ষণ বা বিকর্ষণ বলকে কী বলা যায়?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ppt_w/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2"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ppt_x</p:attrName>
                                        </p:attrNameLst>
                                      </p:cBhvr>
                                      <p:tavLst>
                                        <p:tav tm="0">
                                          <p:val>
                                            <p:strVal val="#ppt_x+#ppt_w/2"/>
                                          </p:val>
                                        </p:tav>
                                        <p:tav tm="100000">
                                          <p:val>
                                            <p:strVal val="#ppt_x"/>
                                          </p:val>
                                        </p:tav>
                                      </p:tavLst>
                                    </p:anim>
                                    <p:anim calcmode="lin" valueType="num">
                                      <p:cBhvr>
                                        <p:cTn id="29" dur="500" fill="hold"/>
                                        <p:tgtEl>
                                          <p:spTgt spid="11"/>
                                        </p:tgtEl>
                                        <p:attrNameLst>
                                          <p:attrName>ppt_y</p:attrName>
                                        </p:attrNameLst>
                                      </p:cBhvr>
                                      <p:tavLst>
                                        <p:tav tm="0">
                                          <p:val>
                                            <p:strVal val="#ppt_y"/>
                                          </p:val>
                                        </p:tav>
                                        <p:tav tm="100000">
                                          <p:val>
                                            <p:strVal val="#ppt_y"/>
                                          </p:val>
                                        </p:tav>
                                      </p:tavLst>
                                    </p:anim>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Electric-Force.gif"/>
          <p:cNvPicPr>
            <a:picLocks noChangeAspect="1"/>
          </p:cNvPicPr>
          <p:nvPr/>
        </p:nvPicPr>
        <p:blipFill>
          <a:blip r:embed="rId3" cstate="print"/>
          <a:stretch>
            <a:fillRect/>
          </a:stretch>
        </p:blipFill>
        <p:spPr>
          <a:xfrm>
            <a:off x="533400" y="1676400"/>
            <a:ext cx="4572000" cy="3429000"/>
          </a:xfrm>
          <a:prstGeom prst="rect">
            <a:avLst/>
          </a:prstGeom>
        </p:spPr>
      </p:pic>
      <p:pic>
        <p:nvPicPr>
          <p:cNvPr id="5" name="Picture 4" descr="Elecfield.gif"/>
          <p:cNvPicPr>
            <a:picLocks noChangeAspect="1"/>
          </p:cNvPicPr>
          <p:nvPr/>
        </p:nvPicPr>
        <p:blipFill>
          <a:blip r:embed="rId4" cstate="print"/>
          <a:stretch>
            <a:fillRect/>
          </a:stretch>
        </p:blipFill>
        <p:spPr>
          <a:xfrm>
            <a:off x="533400" y="1676400"/>
            <a:ext cx="4572000" cy="3429000"/>
          </a:xfrm>
          <a:prstGeom prst="rect">
            <a:avLst/>
          </a:prstGeom>
        </p:spPr>
      </p:pic>
      <p:sp>
        <p:nvSpPr>
          <p:cNvPr id="6" name="TextBox 5"/>
          <p:cNvSpPr txBox="1"/>
          <p:nvPr/>
        </p:nvSpPr>
        <p:spPr>
          <a:xfrm>
            <a:off x="643354" y="634425"/>
            <a:ext cx="7967246"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আধানগুলোর আকর্ষণ বা বিকর্ষণ বল কিসের উপর নির্ভর করে?</a:t>
            </a:r>
            <a:endParaRPr lang="en-US" sz="3200" dirty="0">
              <a:latin typeface="NikoshBAN" pitchFamily="2" charset="0"/>
              <a:cs typeface="NikoshBAN" pitchFamily="2" charset="0"/>
            </a:endParaRPr>
          </a:p>
        </p:txBody>
      </p:sp>
      <p:sp>
        <p:nvSpPr>
          <p:cNvPr id="8" name="TextBox 7"/>
          <p:cNvSpPr txBox="1"/>
          <p:nvPr/>
        </p:nvSpPr>
        <p:spPr>
          <a:xfrm>
            <a:off x="428298" y="609600"/>
            <a:ext cx="8106102" cy="584775"/>
          </a:xfrm>
          <a:prstGeom prst="rect">
            <a:avLst/>
          </a:prstGeom>
          <a:solidFill>
            <a:schemeClr val="tx2">
              <a:lumMod val="60000"/>
              <a:lumOff val="40000"/>
            </a:schemeClr>
          </a:solidFill>
        </p:spPr>
        <p:txBody>
          <a:bodyPr wrap="square" rtlCol="0">
            <a:spAutoFit/>
          </a:bodyPr>
          <a:lstStyle/>
          <a:p>
            <a:r>
              <a:rPr lang="bn-BD" sz="3200" dirty="0" smtClean="0">
                <a:latin typeface="NikoshBAN" pitchFamily="2" charset="0"/>
                <a:cs typeface="NikoshBAN" pitchFamily="2" charset="0"/>
              </a:rPr>
              <a:t>আধানগুলোর আকর্ষণ বা বিকর্ষণ বল কী কোন নিয়ম মেনে চলে?</a:t>
            </a:r>
            <a:endParaRPr lang="en-US" sz="3200" dirty="0">
              <a:latin typeface="NikoshBAN" pitchFamily="2" charset="0"/>
              <a:cs typeface="NikoshBAN" pitchFamily="2" charset="0"/>
            </a:endParaRPr>
          </a:p>
        </p:txBody>
      </p:sp>
      <p:grpSp>
        <p:nvGrpSpPr>
          <p:cNvPr id="11" name="Group 10"/>
          <p:cNvGrpSpPr/>
          <p:nvPr/>
        </p:nvGrpSpPr>
        <p:grpSpPr>
          <a:xfrm>
            <a:off x="5638800" y="1676400"/>
            <a:ext cx="2514600" cy="3429000"/>
            <a:chOff x="5638800" y="1676400"/>
            <a:chExt cx="2514600" cy="3429000"/>
          </a:xfrm>
        </p:grpSpPr>
        <p:pic>
          <p:nvPicPr>
            <p:cNvPr id="9" name="Picture 8" descr="Charles_de_coulomb.jpg"/>
            <p:cNvPicPr>
              <a:picLocks noChangeAspect="1"/>
            </p:cNvPicPr>
            <p:nvPr/>
          </p:nvPicPr>
          <p:blipFill>
            <a:blip r:embed="rId5" cstate="print"/>
            <a:stretch>
              <a:fillRect/>
            </a:stretch>
          </p:blipFill>
          <p:spPr>
            <a:xfrm flipH="1">
              <a:off x="5638800" y="1676400"/>
              <a:ext cx="2514600" cy="3415665"/>
            </a:xfrm>
            <a:prstGeom prst="rect">
              <a:avLst/>
            </a:prstGeom>
          </p:spPr>
        </p:pic>
        <p:sp>
          <p:nvSpPr>
            <p:cNvPr id="10" name="TextBox 9"/>
            <p:cNvSpPr txBox="1"/>
            <p:nvPr/>
          </p:nvSpPr>
          <p:spPr>
            <a:xfrm>
              <a:off x="5715000" y="4705290"/>
              <a:ext cx="2361544" cy="400110"/>
            </a:xfrm>
            <a:prstGeom prst="rect">
              <a:avLst/>
            </a:prstGeom>
            <a:solidFill>
              <a:schemeClr val="tx2">
                <a:lumMod val="40000"/>
                <a:lumOff val="60000"/>
              </a:schemeClr>
            </a:solidFill>
          </p:spPr>
          <p:txBody>
            <a:bodyPr wrap="none" rtlCol="0">
              <a:spAutoFit/>
            </a:bodyPr>
            <a:lstStyle/>
            <a:p>
              <a:r>
                <a:rPr lang="en-US" sz="2000" dirty="0" err="1" smtClean="0">
                  <a:latin typeface="Times New Roman" pitchFamily="18" charset="0"/>
                  <a:cs typeface="Times New Roman" pitchFamily="18" charset="0"/>
                </a:rPr>
                <a:t>Charles_de_coulomb</a:t>
              </a:r>
              <a:endParaRPr lang="en-US" sz="20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par>
                          <p:cTn id="21" fill="hold">
                            <p:stCondLst>
                              <p:cond delay="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2"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ppt_x</p:attrName>
                                        </p:attrNameLst>
                                      </p:cBhvr>
                                      <p:tavLst>
                                        <p:tav tm="0">
                                          <p:val>
                                            <p:strVal val="#ppt_x+#ppt_w/2"/>
                                          </p:val>
                                        </p:tav>
                                        <p:tav tm="100000">
                                          <p:val>
                                            <p:strVal val="#ppt_x"/>
                                          </p:val>
                                        </p:tav>
                                      </p:tavLst>
                                    </p:anim>
                                    <p:anim calcmode="lin" valueType="num">
                                      <p:cBhvr>
                                        <p:cTn id="30" dur="500" fill="hold"/>
                                        <p:tgtEl>
                                          <p:spTgt spid="11"/>
                                        </p:tgtEl>
                                        <p:attrNameLst>
                                          <p:attrName>ppt_y</p:attrName>
                                        </p:attrNameLst>
                                      </p:cBhvr>
                                      <p:tavLst>
                                        <p:tav tm="0">
                                          <p:val>
                                            <p:strVal val="#ppt_y"/>
                                          </p:val>
                                        </p:tav>
                                        <p:tav tm="100000">
                                          <p:val>
                                            <p:strVal val="#ppt_y"/>
                                          </p:val>
                                        </p:tav>
                                      </p:tavLst>
                                    </p:anim>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124200" y="304800"/>
            <a:ext cx="201208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schemeClr val="tx1"/>
                </a:solidFill>
                <a:latin typeface="NikoshBAN" pitchFamily="2" charset="0"/>
                <a:cs typeface="NikoshBAN" pitchFamily="2" charset="0"/>
              </a:rPr>
              <a:t>জোড়ায় কাজ</a:t>
            </a:r>
            <a:endParaRPr lang="en-US" sz="3600" dirty="0">
              <a:solidFill>
                <a:schemeClr val="tx1"/>
              </a:solidFill>
              <a:latin typeface="NikoshBAN" pitchFamily="2" charset="0"/>
              <a:cs typeface="NikoshBAN" pitchFamily="2" charset="0"/>
            </a:endParaRPr>
          </a:p>
        </p:txBody>
      </p:sp>
      <p:grpSp>
        <p:nvGrpSpPr>
          <p:cNvPr id="23" name="Group 22"/>
          <p:cNvGrpSpPr/>
          <p:nvPr/>
        </p:nvGrpSpPr>
        <p:grpSpPr>
          <a:xfrm>
            <a:off x="1721069" y="2286000"/>
            <a:ext cx="5670331" cy="1676400"/>
            <a:chOff x="1721069" y="2286000"/>
            <a:chExt cx="5670331" cy="1676400"/>
          </a:xfrm>
        </p:grpSpPr>
        <p:cxnSp>
          <p:nvCxnSpPr>
            <p:cNvPr id="18" name="Straight Connector 17"/>
            <p:cNvCxnSpPr/>
            <p:nvPr/>
          </p:nvCxnSpPr>
          <p:spPr>
            <a:xfrm>
              <a:off x="6947337" y="2438400"/>
              <a:ext cx="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09801" y="2438400"/>
              <a:ext cx="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721069" y="2286000"/>
              <a:ext cx="945931" cy="945931"/>
              <a:chOff x="1524000" y="2286000"/>
              <a:chExt cx="945931" cy="945931"/>
            </a:xfrm>
          </p:grpSpPr>
          <p:pic>
            <p:nvPicPr>
              <p:cNvPr id="7" name="Picture 6" descr="Cragedball.png"/>
              <p:cNvPicPr>
                <a:picLocks noChangeAspect="1"/>
              </p:cNvPicPr>
              <p:nvPr/>
            </p:nvPicPr>
            <p:blipFill>
              <a:blip r:embed="rId3" cstate="print"/>
              <a:stretch>
                <a:fillRect/>
              </a:stretch>
            </p:blipFill>
            <p:spPr>
              <a:xfrm>
                <a:off x="1524000" y="2286000"/>
                <a:ext cx="945931" cy="945931"/>
              </a:xfrm>
              <a:prstGeom prst="rect">
                <a:avLst/>
              </a:prstGeom>
            </p:spPr>
          </p:pic>
          <p:sp>
            <p:nvSpPr>
              <p:cNvPr id="9" name="TextBox 8"/>
              <p:cNvSpPr txBox="1"/>
              <p:nvPr/>
            </p:nvSpPr>
            <p:spPr>
              <a:xfrm>
                <a:off x="1631732" y="2662535"/>
                <a:ext cx="728084" cy="461665"/>
              </a:xfrm>
              <a:prstGeom prst="rect">
                <a:avLst/>
              </a:prstGeom>
              <a:noFill/>
            </p:spPr>
            <p:txBody>
              <a:bodyPr wrap="none" rtlCol="0">
                <a:spAutoFit/>
              </a:bodyPr>
              <a:lstStyle/>
              <a:p>
                <a:r>
                  <a:rPr lang="en-US" sz="2400" dirty="0" smtClean="0">
                    <a:solidFill>
                      <a:schemeClr val="bg1"/>
                    </a:solidFill>
                  </a:rPr>
                  <a:t>10 C</a:t>
                </a:r>
                <a:endParaRPr lang="en-US" sz="2400" dirty="0">
                  <a:solidFill>
                    <a:schemeClr val="bg1"/>
                  </a:solidFill>
                </a:endParaRPr>
              </a:p>
            </p:txBody>
          </p:sp>
        </p:grpSp>
        <p:grpSp>
          <p:nvGrpSpPr>
            <p:cNvPr id="12" name="Group 11"/>
            <p:cNvGrpSpPr/>
            <p:nvPr/>
          </p:nvGrpSpPr>
          <p:grpSpPr>
            <a:xfrm>
              <a:off x="6445469" y="2362200"/>
              <a:ext cx="945931" cy="945931"/>
              <a:chOff x="6248400" y="2362200"/>
              <a:chExt cx="945931" cy="945931"/>
            </a:xfrm>
          </p:grpSpPr>
          <p:pic>
            <p:nvPicPr>
              <p:cNvPr id="8" name="Picture 7" descr="Cragedball.png"/>
              <p:cNvPicPr>
                <a:picLocks noChangeAspect="1"/>
              </p:cNvPicPr>
              <p:nvPr/>
            </p:nvPicPr>
            <p:blipFill>
              <a:blip r:embed="rId3" cstate="print"/>
              <a:stretch>
                <a:fillRect/>
              </a:stretch>
            </p:blipFill>
            <p:spPr>
              <a:xfrm>
                <a:off x="6248400" y="2362200"/>
                <a:ext cx="945931" cy="945931"/>
              </a:xfrm>
              <a:prstGeom prst="rect">
                <a:avLst/>
              </a:prstGeom>
            </p:spPr>
          </p:pic>
          <p:sp>
            <p:nvSpPr>
              <p:cNvPr id="10" name="TextBox 9"/>
              <p:cNvSpPr txBox="1"/>
              <p:nvPr/>
            </p:nvSpPr>
            <p:spPr>
              <a:xfrm>
                <a:off x="6400800" y="2738735"/>
                <a:ext cx="728084" cy="461665"/>
              </a:xfrm>
              <a:prstGeom prst="rect">
                <a:avLst/>
              </a:prstGeom>
              <a:noFill/>
            </p:spPr>
            <p:txBody>
              <a:bodyPr wrap="none" rtlCol="0">
                <a:spAutoFit/>
              </a:bodyPr>
              <a:lstStyle/>
              <a:p>
                <a:r>
                  <a:rPr lang="en-US" sz="2400" dirty="0" smtClean="0">
                    <a:solidFill>
                      <a:schemeClr val="bg1"/>
                    </a:solidFill>
                  </a:rPr>
                  <a:t>15 C</a:t>
                </a:r>
                <a:endParaRPr lang="en-US" sz="2400" dirty="0">
                  <a:solidFill>
                    <a:schemeClr val="bg1"/>
                  </a:solidFill>
                </a:endParaRPr>
              </a:p>
            </p:txBody>
          </p:sp>
        </p:grpSp>
        <p:cxnSp>
          <p:nvCxnSpPr>
            <p:cNvPr id="20" name="Straight Arrow Connector 19"/>
            <p:cNvCxnSpPr/>
            <p:nvPr/>
          </p:nvCxnSpPr>
          <p:spPr>
            <a:xfrm flipH="1">
              <a:off x="2209800" y="3657600"/>
              <a:ext cx="1828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05400" y="3657600"/>
              <a:ext cx="1828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91000" y="3352800"/>
              <a:ext cx="736099" cy="523220"/>
            </a:xfrm>
            <a:prstGeom prst="rect">
              <a:avLst/>
            </a:prstGeom>
            <a:noFill/>
          </p:spPr>
          <p:txBody>
            <a:bodyPr wrap="none" rtlCol="0">
              <a:spAutoFit/>
            </a:bodyPr>
            <a:lstStyle/>
            <a:p>
              <a:r>
                <a:rPr lang="en-US" sz="2800" dirty="0" smtClean="0"/>
                <a:t>3 m</a:t>
              </a:r>
              <a:endParaRPr lang="en-US" sz="2800" dirty="0"/>
            </a:p>
          </p:txBody>
        </p:sp>
      </p:grpSp>
      <p:sp>
        <p:nvSpPr>
          <p:cNvPr id="24" name="TextBox 23"/>
          <p:cNvSpPr txBox="1"/>
          <p:nvPr/>
        </p:nvSpPr>
        <p:spPr>
          <a:xfrm>
            <a:off x="1600200" y="4419600"/>
            <a:ext cx="5873724"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dirty="0" err="1" smtClean="0">
                <a:latin typeface="NikoshBAN" pitchFamily="2" charset="0"/>
                <a:cs typeface="NikoshBAN" pitchFamily="2" charset="0"/>
              </a:rPr>
              <a:t>আধান</a:t>
            </a:r>
            <a:r>
              <a:rPr lang="bn-BD" sz="3200" dirty="0" smtClean="0">
                <a:latin typeface="NikoshBAN" pitchFamily="2" charset="0"/>
                <a:cs typeface="NikoshBAN" pitchFamily="2" charset="0"/>
              </a:rPr>
              <a:t>দ্বয়ের </a:t>
            </a:r>
            <a:r>
              <a:rPr lang="en-US" sz="3200" dirty="0" err="1" smtClean="0">
                <a:latin typeface="NikoshBAN" pitchFamily="2" charset="0"/>
                <a:cs typeface="NikoshBAN" pitchFamily="2" charset="0"/>
              </a:rPr>
              <a:t>মধ্যবর্তী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a:t>
            </a:r>
            <a:r>
              <a:rPr lang="en-US" sz="3200" dirty="0" err="1" smtClean="0">
                <a:latin typeface="NikoshBAN" pitchFamily="2" charset="0"/>
                <a:cs typeface="NikoshBAN" pitchFamily="2" charset="0"/>
              </a:rPr>
              <a:t>মান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নির্ণয়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1122</Words>
  <Application>Microsoft Office PowerPoint</Application>
  <PresentationFormat>On-screen Show (4:3)</PresentationFormat>
  <Paragraphs>117</Paragraphs>
  <Slides>21</Slides>
  <Notes>17</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Office Theme</vt:lpstr>
      <vt:lpstr>1_Office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195</cp:revision>
  <dcterms:created xsi:type="dcterms:W3CDTF">2015-04-26T00:35:29Z</dcterms:created>
  <dcterms:modified xsi:type="dcterms:W3CDTF">2016-08-10T03:01:30Z</dcterms:modified>
</cp:coreProperties>
</file>